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0"/>
  </p:notesMasterIdLst>
  <p:handoutMasterIdLst>
    <p:handoutMasterId r:id="rId61"/>
  </p:handoutMasterIdLst>
  <p:sldIdLst>
    <p:sldId id="722" r:id="rId2"/>
    <p:sldId id="696" r:id="rId3"/>
    <p:sldId id="697" r:id="rId4"/>
    <p:sldId id="664" r:id="rId5"/>
    <p:sldId id="660" r:id="rId6"/>
    <p:sldId id="661" r:id="rId7"/>
    <p:sldId id="662" r:id="rId8"/>
    <p:sldId id="533" r:id="rId9"/>
    <p:sldId id="684" r:id="rId10"/>
    <p:sldId id="685" r:id="rId11"/>
    <p:sldId id="686" r:id="rId12"/>
    <p:sldId id="698" r:id="rId13"/>
    <p:sldId id="550" r:id="rId14"/>
    <p:sldId id="551" r:id="rId15"/>
    <p:sldId id="699" r:id="rId16"/>
    <p:sldId id="700" r:id="rId17"/>
    <p:sldId id="689" r:id="rId18"/>
    <p:sldId id="663" r:id="rId19"/>
    <p:sldId id="608" r:id="rId20"/>
    <p:sldId id="609" r:id="rId21"/>
    <p:sldId id="585" r:id="rId22"/>
    <p:sldId id="586" r:id="rId23"/>
    <p:sldId id="681" r:id="rId24"/>
    <p:sldId id="682" r:id="rId25"/>
    <p:sldId id="631" r:id="rId26"/>
    <p:sldId id="701" r:id="rId27"/>
    <p:sldId id="542" r:id="rId28"/>
    <p:sldId id="545" r:id="rId29"/>
    <p:sldId id="552" r:id="rId30"/>
    <p:sldId id="541" r:id="rId31"/>
    <p:sldId id="647" r:id="rId32"/>
    <p:sldId id="666" r:id="rId33"/>
    <p:sldId id="649" r:id="rId34"/>
    <p:sldId id="667" r:id="rId35"/>
    <p:sldId id="668" r:id="rId36"/>
    <p:sldId id="670" r:id="rId37"/>
    <p:sldId id="653" r:id="rId38"/>
    <p:sldId id="671" r:id="rId39"/>
    <p:sldId id="672" r:id="rId40"/>
    <p:sldId id="673" r:id="rId41"/>
    <p:sldId id="702" r:id="rId42"/>
    <p:sldId id="657" r:id="rId43"/>
    <p:sldId id="703" r:id="rId44"/>
    <p:sldId id="547" r:id="rId45"/>
    <p:sldId id="704" r:id="rId46"/>
    <p:sldId id="635" r:id="rId47"/>
    <p:sldId id="548" r:id="rId48"/>
    <p:sldId id="676" r:id="rId49"/>
    <p:sldId id="705" r:id="rId50"/>
    <p:sldId id="677" r:id="rId51"/>
    <p:sldId id="706" r:id="rId52"/>
    <p:sldId id="707" r:id="rId53"/>
    <p:sldId id="709" r:id="rId54"/>
    <p:sldId id="711" r:id="rId55"/>
    <p:sldId id="712" r:id="rId56"/>
    <p:sldId id="713" r:id="rId57"/>
    <p:sldId id="714" r:id="rId58"/>
    <p:sldId id="715" r:id="rId59"/>
  </p:sldIdLst>
  <p:sldSz cx="9144000" cy="6858000" type="screen4x3"/>
  <p:notesSz cx="7004050" cy="9290050"/>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2400" kern="1200">
        <a:solidFill>
          <a:schemeClr val="tx1"/>
        </a:solidFill>
        <a:latin typeface="Comic Sans MS" pitchFamily="66" charset="0"/>
        <a:ea typeface="+mn-ea"/>
        <a:cs typeface="+mn-cs"/>
      </a:defRPr>
    </a:lvl1pPr>
    <a:lvl2pPr marL="457200" algn="ctr" rtl="0" eaLnBrk="0" fontAlgn="base" hangingPunct="0">
      <a:spcBef>
        <a:spcPct val="0"/>
      </a:spcBef>
      <a:spcAft>
        <a:spcPct val="0"/>
      </a:spcAft>
      <a:defRPr sz="2400" kern="1200">
        <a:solidFill>
          <a:schemeClr val="tx1"/>
        </a:solidFill>
        <a:latin typeface="Comic Sans MS" pitchFamily="66" charset="0"/>
        <a:ea typeface="+mn-ea"/>
        <a:cs typeface="+mn-cs"/>
      </a:defRPr>
    </a:lvl2pPr>
    <a:lvl3pPr marL="914400" algn="ctr" rtl="0" eaLnBrk="0" fontAlgn="base" hangingPunct="0">
      <a:spcBef>
        <a:spcPct val="0"/>
      </a:spcBef>
      <a:spcAft>
        <a:spcPct val="0"/>
      </a:spcAft>
      <a:defRPr sz="2400" kern="1200">
        <a:solidFill>
          <a:schemeClr val="tx1"/>
        </a:solidFill>
        <a:latin typeface="Comic Sans MS" pitchFamily="66" charset="0"/>
        <a:ea typeface="+mn-ea"/>
        <a:cs typeface="+mn-cs"/>
      </a:defRPr>
    </a:lvl3pPr>
    <a:lvl4pPr marL="1371600" algn="ctr" rtl="0" eaLnBrk="0" fontAlgn="base" hangingPunct="0">
      <a:spcBef>
        <a:spcPct val="0"/>
      </a:spcBef>
      <a:spcAft>
        <a:spcPct val="0"/>
      </a:spcAft>
      <a:defRPr sz="2400" kern="1200">
        <a:solidFill>
          <a:schemeClr val="tx1"/>
        </a:solidFill>
        <a:latin typeface="Comic Sans MS" pitchFamily="66" charset="0"/>
        <a:ea typeface="+mn-ea"/>
        <a:cs typeface="+mn-cs"/>
      </a:defRPr>
    </a:lvl4pPr>
    <a:lvl5pPr marL="1828800" algn="ctr" rtl="0" eaLnBrk="0" fontAlgn="base" hangingPunct="0">
      <a:spcBef>
        <a:spcPct val="0"/>
      </a:spcBef>
      <a:spcAft>
        <a:spcPct val="0"/>
      </a:spcAft>
      <a:defRPr sz="2400" kern="1200">
        <a:solidFill>
          <a:schemeClr val="tx1"/>
        </a:solidFill>
        <a:latin typeface="Comic Sans MS" pitchFamily="66" charset="0"/>
        <a:ea typeface="+mn-ea"/>
        <a:cs typeface="+mn-cs"/>
      </a:defRPr>
    </a:lvl5pPr>
    <a:lvl6pPr marL="2286000" algn="l" defTabSz="914400" rtl="0" eaLnBrk="1" latinLnBrk="0" hangingPunct="1">
      <a:defRPr sz="2400" kern="1200">
        <a:solidFill>
          <a:schemeClr val="tx1"/>
        </a:solidFill>
        <a:latin typeface="Comic Sans MS" pitchFamily="66" charset="0"/>
        <a:ea typeface="+mn-ea"/>
        <a:cs typeface="+mn-cs"/>
      </a:defRPr>
    </a:lvl6pPr>
    <a:lvl7pPr marL="2743200" algn="l" defTabSz="914400" rtl="0" eaLnBrk="1" latinLnBrk="0" hangingPunct="1">
      <a:defRPr sz="2400" kern="1200">
        <a:solidFill>
          <a:schemeClr val="tx1"/>
        </a:solidFill>
        <a:latin typeface="Comic Sans MS" pitchFamily="66" charset="0"/>
        <a:ea typeface="+mn-ea"/>
        <a:cs typeface="+mn-cs"/>
      </a:defRPr>
    </a:lvl7pPr>
    <a:lvl8pPr marL="3200400" algn="l" defTabSz="914400" rtl="0" eaLnBrk="1" latinLnBrk="0" hangingPunct="1">
      <a:defRPr sz="2400" kern="1200">
        <a:solidFill>
          <a:schemeClr val="tx1"/>
        </a:solidFill>
        <a:latin typeface="Comic Sans MS" pitchFamily="66" charset="0"/>
        <a:ea typeface="+mn-ea"/>
        <a:cs typeface="+mn-cs"/>
      </a:defRPr>
    </a:lvl8pPr>
    <a:lvl9pPr marL="3657600" algn="l" defTabSz="914400" rtl="0" eaLnBrk="1" latinLnBrk="0" hangingPunct="1">
      <a:defRPr sz="2400"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5">
          <p15:clr>
            <a:srgbClr val="A4A3A4"/>
          </p15:clr>
        </p15:guide>
        <p15:guide id="2" pos="220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5F5F5F"/>
    <a:srgbClr val="006600"/>
    <a:srgbClr val="FF3300"/>
    <a:srgbClr val="CC0066"/>
    <a:srgbClr val="FF0000"/>
    <a:srgbClr val="660066"/>
    <a:srgbClr val="800000"/>
    <a:srgbClr val="A50021"/>
    <a:srgbClr val="045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8" autoAdjust="0"/>
    <p:restoredTop sz="94671" autoAdjust="0"/>
  </p:normalViewPr>
  <p:slideViewPr>
    <p:cSldViewPr>
      <p:cViewPr varScale="1">
        <p:scale>
          <a:sx n="71" d="100"/>
          <a:sy n="71" d="100"/>
        </p:scale>
        <p:origin x="1272" y="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Lst>
  </p:outlineViewPr>
  <p:notesTextViewPr>
    <p:cViewPr>
      <p:scale>
        <a:sx n="100" d="100"/>
        <a:sy n="100" d="100"/>
      </p:scale>
      <p:origin x="0" y="0"/>
    </p:cViewPr>
  </p:notesTextViewPr>
  <p:sorterViewPr>
    <p:cViewPr>
      <p:scale>
        <a:sx n="100" d="100"/>
        <a:sy n="100" d="100"/>
      </p:scale>
      <p:origin x="0" y="12252"/>
    </p:cViewPr>
  </p:sorterViewPr>
  <p:notesViewPr>
    <p:cSldViewPr>
      <p:cViewPr>
        <p:scale>
          <a:sx n="75" d="100"/>
          <a:sy n="75" d="100"/>
        </p:scale>
        <p:origin x="-2406" y="-246"/>
      </p:cViewPr>
      <p:guideLst>
        <p:guide orient="horz" pos="2925"/>
        <p:guide pos="220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_rels/viewProps.xml.rels><?xml version="1.0" encoding="UTF-8" standalone="yes"?>
<Relationships xmlns="http://schemas.openxmlformats.org/package/2006/relationships"><Relationship Id="rId13" Type="http://schemas.openxmlformats.org/officeDocument/2006/relationships/slide" Target="slides/slide17.xml"/><Relationship Id="rId18" Type="http://schemas.openxmlformats.org/officeDocument/2006/relationships/slide" Target="slides/slide22.xml"/><Relationship Id="rId26" Type="http://schemas.openxmlformats.org/officeDocument/2006/relationships/slide" Target="slides/slide30.xml"/><Relationship Id="rId39" Type="http://schemas.openxmlformats.org/officeDocument/2006/relationships/slide" Target="slides/slide43.xml"/><Relationship Id="rId21" Type="http://schemas.openxmlformats.org/officeDocument/2006/relationships/slide" Target="slides/slide25.xml"/><Relationship Id="rId34" Type="http://schemas.openxmlformats.org/officeDocument/2006/relationships/slide" Target="slides/slide38.xml"/><Relationship Id="rId42" Type="http://schemas.openxmlformats.org/officeDocument/2006/relationships/slide" Target="slides/slide46.xml"/><Relationship Id="rId47" Type="http://schemas.openxmlformats.org/officeDocument/2006/relationships/slide" Target="slides/slide51.xml"/><Relationship Id="rId7" Type="http://schemas.openxmlformats.org/officeDocument/2006/relationships/slide" Target="slides/slide10.xml"/><Relationship Id="rId2" Type="http://schemas.openxmlformats.org/officeDocument/2006/relationships/slide" Target="slides/slide5.xml"/><Relationship Id="rId16" Type="http://schemas.openxmlformats.org/officeDocument/2006/relationships/slide" Target="slides/slide20.xml"/><Relationship Id="rId29" Type="http://schemas.openxmlformats.org/officeDocument/2006/relationships/slide" Target="slides/slide33.xml"/><Relationship Id="rId1" Type="http://schemas.openxmlformats.org/officeDocument/2006/relationships/slide" Target="slides/slide4.xml"/><Relationship Id="rId6" Type="http://schemas.openxmlformats.org/officeDocument/2006/relationships/slide" Target="slides/slide9.xml"/><Relationship Id="rId11" Type="http://schemas.openxmlformats.org/officeDocument/2006/relationships/slide" Target="slides/slide15.xml"/><Relationship Id="rId24" Type="http://schemas.openxmlformats.org/officeDocument/2006/relationships/slide" Target="slides/slide28.xml"/><Relationship Id="rId32" Type="http://schemas.openxmlformats.org/officeDocument/2006/relationships/slide" Target="slides/slide36.xml"/><Relationship Id="rId37" Type="http://schemas.openxmlformats.org/officeDocument/2006/relationships/slide" Target="slides/slide41.xml"/><Relationship Id="rId40" Type="http://schemas.openxmlformats.org/officeDocument/2006/relationships/slide" Target="slides/slide44.xml"/><Relationship Id="rId45" Type="http://schemas.openxmlformats.org/officeDocument/2006/relationships/slide" Target="slides/slide49.xml"/><Relationship Id="rId5" Type="http://schemas.openxmlformats.org/officeDocument/2006/relationships/slide" Target="slides/slide8.xml"/><Relationship Id="rId15" Type="http://schemas.openxmlformats.org/officeDocument/2006/relationships/slide" Target="slides/slide19.xml"/><Relationship Id="rId23" Type="http://schemas.openxmlformats.org/officeDocument/2006/relationships/slide" Target="slides/slide27.xml"/><Relationship Id="rId28" Type="http://schemas.openxmlformats.org/officeDocument/2006/relationships/slide" Target="slides/slide32.xml"/><Relationship Id="rId36" Type="http://schemas.openxmlformats.org/officeDocument/2006/relationships/slide" Target="slides/slide40.xml"/><Relationship Id="rId10" Type="http://schemas.openxmlformats.org/officeDocument/2006/relationships/slide" Target="slides/slide14.xml"/><Relationship Id="rId19" Type="http://schemas.openxmlformats.org/officeDocument/2006/relationships/slide" Target="slides/slide23.xml"/><Relationship Id="rId31" Type="http://schemas.openxmlformats.org/officeDocument/2006/relationships/slide" Target="slides/slide35.xml"/><Relationship Id="rId44" Type="http://schemas.openxmlformats.org/officeDocument/2006/relationships/slide" Target="slides/slide48.xml"/><Relationship Id="rId4" Type="http://schemas.openxmlformats.org/officeDocument/2006/relationships/slide" Target="slides/slide7.xml"/><Relationship Id="rId9" Type="http://schemas.openxmlformats.org/officeDocument/2006/relationships/slide" Target="slides/slide13.xml"/><Relationship Id="rId14" Type="http://schemas.openxmlformats.org/officeDocument/2006/relationships/slide" Target="slides/slide18.xml"/><Relationship Id="rId22" Type="http://schemas.openxmlformats.org/officeDocument/2006/relationships/slide" Target="slides/slide26.xml"/><Relationship Id="rId27" Type="http://schemas.openxmlformats.org/officeDocument/2006/relationships/slide" Target="slides/slide31.xml"/><Relationship Id="rId30" Type="http://schemas.openxmlformats.org/officeDocument/2006/relationships/slide" Target="slides/slide34.xml"/><Relationship Id="rId35" Type="http://schemas.openxmlformats.org/officeDocument/2006/relationships/slide" Target="slides/slide39.xml"/><Relationship Id="rId43" Type="http://schemas.openxmlformats.org/officeDocument/2006/relationships/slide" Target="slides/slide47.xml"/><Relationship Id="rId8" Type="http://schemas.openxmlformats.org/officeDocument/2006/relationships/slide" Target="slides/slide12.xml"/><Relationship Id="rId3" Type="http://schemas.openxmlformats.org/officeDocument/2006/relationships/slide" Target="slides/slide6.xml"/><Relationship Id="rId12" Type="http://schemas.openxmlformats.org/officeDocument/2006/relationships/slide" Target="slides/slide16.xml"/><Relationship Id="rId17" Type="http://schemas.openxmlformats.org/officeDocument/2006/relationships/slide" Target="slides/slide21.xml"/><Relationship Id="rId25" Type="http://schemas.openxmlformats.org/officeDocument/2006/relationships/slide" Target="slides/slide29.xml"/><Relationship Id="rId33" Type="http://schemas.openxmlformats.org/officeDocument/2006/relationships/slide" Target="slides/slide37.xml"/><Relationship Id="rId38" Type="http://schemas.openxmlformats.org/officeDocument/2006/relationships/slide" Target="slides/slide42.xml"/><Relationship Id="rId46" Type="http://schemas.openxmlformats.org/officeDocument/2006/relationships/slide" Target="slides/slide50.xml"/><Relationship Id="rId20" Type="http://schemas.openxmlformats.org/officeDocument/2006/relationships/slide" Target="slides/slide24.xml"/><Relationship Id="rId41" Type="http://schemas.openxmlformats.org/officeDocument/2006/relationships/slide" Target="slides/slide4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image" Target="../media/image10.emf"/><Relationship Id="rId4" Type="http://schemas.openxmlformats.org/officeDocument/2006/relationships/image" Target="../media/image13.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jpe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4.jpeg"/><Relationship Id="rId1" Type="http://schemas.openxmlformats.org/officeDocument/2006/relationships/image" Target="../media/image17.emf"/><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0812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388938" y="4413250"/>
            <a:ext cx="6303962" cy="4179888"/>
          </a:xfrm>
          <a:prstGeom prst="rect">
            <a:avLst/>
          </a:prstGeom>
          <a:noFill/>
          <a:ln w="12700">
            <a:noFill/>
            <a:miter lim="800000"/>
            <a:headEnd/>
            <a:tailEnd/>
          </a:ln>
          <a:effectLst/>
        </p:spPr>
        <p:txBody>
          <a:bodyPr vert="horz" wrap="square" lIns="91871" tIns="45130" rIns="91871" bIns="45130" numCol="1" anchor="t" anchorCtr="0" compatLnSpc="1">
            <a:prstTxWarp prst="textNoShape">
              <a:avLst/>
            </a:prstTxWarp>
          </a:bodyPr>
          <a:lstStyle/>
          <a:p>
            <a:pPr lvl="0"/>
            <a:r>
              <a:rPr lang="en-US" noProof="0" smtClean="0"/>
              <a:t>Click to edit Master notes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5299" name="Rectangle 3"/>
          <p:cNvSpPr>
            <a:spLocks noGrp="1" noRot="1" noChangeAspect="1" noChangeArrowheads="1" noTextEdit="1"/>
          </p:cNvSpPr>
          <p:nvPr>
            <p:ph type="sldImg" idx="2"/>
          </p:nvPr>
        </p:nvSpPr>
        <p:spPr bwMode="auto">
          <a:xfrm>
            <a:off x="1189038" y="703263"/>
            <a:ext cx="4627562" cy="34702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745354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4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4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4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4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4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270624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269440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1857791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29696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00606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3560155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ln/>
        </p:spPr>
      </p:sp>
      <p:sp>
        <p:nvSpPr>
          <p:cNvPr id="59392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2985162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xfrm>
            <a:off x="1189038" y="703263"/>
            <a:ext cx="4625975" cy="3470275"/>
          </a:xfrm>
          <a:ln/>
        </p:spPr>
      </p:sp>
      <p:sp>
        <p:nvSpPr>
          <p:cNvPr id="1853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3420630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Rot="1" noChangeAspect="1" noChangeArrowheads="1" noTextEdit="1"/>
          </p:cNvSpPr>
          <p:nvPr>
            <p:ph type="sldImg"/>
          </p:nvPr>
        </p:nvSpPr>
        <p:spPr>
          <a:xfrm>
            <a:off x="1190625" y="704850"/>
            <a:ext cx="4624388" cy="3468688"/>
          </a:xfrm>
          <a:ln/>
        </p:spPr>
      </p:sp>
      <p:sp>
        <p:nvSpPr>
          <p:cNvPr id="373763" name="Rectangle 3"/>
          <p:cNvSpPr>
            <a:spLocks noGrp="1" noChangeArrowheads="1"/>
          </p:cNvSpPr>
          <p:nvPr>
            <p:ph type="body" idx="1"/>
          </p:nvPr>
        </p:nvSpPr>
        <p:spPr>
          <a:xfrm>
            <a:off x="389114" y="4413020"/>
            <a:ext cx="6303645" cy="4179379"/>
          </a:xfrm>
        </p:spPr>
        <p:txBody>
          <a:bodyPr/>
          <a:lstStyle/>
          <a:p>
            <a:endParaRPr lang="en-US" altLang="en-US" dirty="0"/>
          </a:p>
        </p:txBody>
      </p:sp>
    </p:spTree>
    <p:extLst>
      <p:ext uri="{BB962C8B-B14F-4D97-AF65-F5344CB8AC3E}">
        <p14:creationId xmlns:p14="http://schemas.microsoft.com/office/powerpoint/2010/main" val="2950377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89038" y="703263"/>
            <a:ext cx="4625975" cy="3470275"/>
          </a:xfrm>
          <a:ln/>
        </p:spPr>
      </p:sp>
      <p:sp>
        <p:nvSpPr>
          <p:cNvPr id="727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071829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89038" y="703263"/>
            <a:ext cx="4625975" cy="3470275"/>
          </a:xfrm>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16099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9725054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371755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51842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914342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135883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89038" y="703263"/>
            <a:ext cx="4625975" cy="3470275"/>
          </a:xfrm>
          <a:ln/>
        </p:spPr>
      </p:sp>
      <p:sp>
        <p:nvSpPr>
          <p:cNvPr id="778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1936893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07841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89038" y="703263"/>
            <a:ext cx="4625975" cy="3470275"/>
          </a:xfrm>
          <a:ln/>
        </p:spPr>
      </p:sp>
      <p:sp>
        <p:nvSpPr>
          <p:cNvPr id="7987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436568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15231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804115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89038" y="703263"/>
            <a:ext cx="4625975" cy="3470275"/>
          </a:xfrm>
          <a:ln/>
        </p:spPr>
      </p:sp>
      <p:sp>
        <p:nvSpPr>
          <p:cNvPr id="8294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06477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89038" y="703263"/>
            <a:ext cx="4625975" cy="3470275"/>
          </a:xfrm>
          <a:ln/>
        </p:spPr>
      </p:sp>
      <p:sp>
        <p:nvSpPr>
          <p:cNvPr id="583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702968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637028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932434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474559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1094532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07721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013083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4729642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235201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1026165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10128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Rot="1" noChangeAspect="1" noChangeArrowheads="1" noTextEdit="1"/>
          </p:cNvSpPr>
          <p:nvPr>
            <p:ph type="sldImg"/>
          </p:nvPr>
        </p:nvSpPr>
        <p:spPr>
          <a:xfrm>
            <a:off x="1189038" y="703263"/>
            <a:ext cx="4625975" cy="3470275"/>
          </a:xfrm>
          <a:ln/>
        </p:spPr>
      </p:sp>
      <p:sp>
        <p:nvSpPr>
          <p:cNvPr id="51507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7960074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8728800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89038" y="703263"/>
            <a:ext cx="4625975" cy="3470275"/>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475295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89038" y="703263"/>
            <a:ext cx="4625975" cy="3470275"/>
          </a:xfrm>
          <a:ln/>
        </p:spPr>
      </p:sp>
      <p:sp>
        <p:nvSpPr>
          <p:cNvPr id="9523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155241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89038" y="703263"/>
            <a:ext cx="4625975" cy="3470275"/>
          </a:xfrm>
          <a:ln/>
        </p:spPr>
      </p:sp>
      <p:sp>
        <p:nvSpPr>
          <p:cNvPr id="9625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985596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89038" y="703263"/>
            <a:ext cx="4625975" cy="3470275"/>
          </a:xfrm>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8319180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89038" y="703263"/>
            <a:ext cx="4625975" cy="3470275"/>
          </a:xfrm>
          <a:ln/>
        </p:spPr>
      </p:sp>
      <p:sp>
        <p:nvSpPr>
          <p:cNvPr id="9728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85881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89038" y="703263"/>
            <a:ext cx="4625975" cy="3470275"/>
          </a:xfrm>
          <a:ln/>
        </p:spPr>
      </p:sp>
      <p:sp>
        <p:nvSpPr>
          <p:cNvPr id="9830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140224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89038" y="703263"/>
            <a:ext cx="4625975" cy="3470275"/>
          </a:xfrm>
          <a:ln/>
        </p:spPr>
      </p:sp>
      <p:sp>
        <p:nvSpPr>
          <p:cNvPr id="7373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564579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Grp="1" noRot="1" noChangeAspect="1" noChangeArrowheads="1" noTextEdit="1"/>
          </p:cNvSpPr>
          <p:nvPr>
            <p:ph type="sldImg"/>
          </p:nvPr>
        </p:nvSpPr>
        <p:spPr>
          <a:xfrm>
            <a:off x="1190625" y="703263"/>
            <a:ext cx="4627563" cy="3470275"/>
          </a:xfrm>
          <a:ln/>
        </p:spPr>
      </p:sp>
      <p:sp>
        <p:nvSpPr>
          <p:cNvPr id="2344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p>
        </p:txBody>
      </p:sp>
    </p:spTree>
    <p:extLst>
      <p:ext uri="{BB962C8B-B14F-4D97-AF65-F5344CB8AC3E}">
        <p14:creationId xmlns:p14="http://schemas.microsoft.com/office/powerpoint/2010/main" val="2386574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27016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1189038" y="703263"/>
            <a:ext cx="4625975" cy="3470275"/>
          </a:xfrm>
          <a:ln/>
        </p:spPr>
      </p:sp>
      <p:sp>
        <p:nvSpPr>
          <p:cNvPr id="135171" name="Rectangle 3"/>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287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89038" y="703263"/>
            <a:ext cx="4625975" cy="3470275"/>
          </a:xfrm>
          <a:ln/>
        </p:spPr>
      </p:sp>
      <p:sp>
        <p:nvSpPr>
          <p:cNvPr id="942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4006138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extLst>
      <p:ext uri="{BB962C8B-B14F-4D97-AF65-F5344CB8AC3E}">
        <p14:creationId xmlns:p14="http://schemas.microsoft.com/office/powerpoint/2010/main" val="34181243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extLst>
      <p:ext uri="{BB962C8B-B14F-4D97-AF65-F5344CB8AC3E}">
        <p14:creationId xmlns:p14="http://schemas.microsoft.com/office/powerpoint/2010/main" val="6700094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extLst>
      <p:ext uri="{BB962C8B-B14F-4D97-AF65-F5344CB8AC3E}">
        <p14:creationId xmlns:p14="http://schemas.microsoft.com/office/powerpoint/2010/main" val="33246175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4258367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extLst>
      <p:ext uri="{BB962C8B-B14F-4D97-AF65-F5344CB8AC3E}">
        <p14:creationId xmlns:p14="http://schemas.microsoft.com/office/powerpoint/2010/main" val="12904666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1861" tIns="45125" rIns="91861" bIns="45125"/>
          <a:lstStyle/>
          <a:p>
            <a:endParaRPr lang="en-US" altLang="en-US" dirty="0" smtClean="0">
              <a:latin typeface="Arial" charset="0"/>
            </a:endParaRPr>
          </a:p>
        </p:txBody>
      </p:sp>
    </p:spTree>
    <p:extLst>
      <p:ext uri="{BB962C8B-B14F-4D97-AF65-F5344CB8AC3E}">
        <p14:creationId xmlns:p14="http://schemas.microsoft.com/office/powerpoint/2010/main" val="551438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82688" y="698500"/>
            <a:ext cx="4638675" cy="3479800"/>
          </a:xfrm>
          <a:solidFill>
            <a:srgbClr val="FFFFFF"/>
          </a:solidFill>
          <a:ln cap="fla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7" name="Rectangle 3"/>
          <p:cNvSpPr>
            <a:spLocks noGrp="1" noChangeArrowheads="1"/>
          </p:cNvSpPr>
          <p:nvPr>
            <p:ph type="body" idx="1"/>
          </p:nvPr>
        </p:nvSpPr>
        <p:spPr>
          <a:xfrm>
            <a:off x="933450" y="4413250"/>
            <a:ext cx="5137150" cy="4179888"/>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3482" tIns="46742" rIns="93482" bIns="46742"/>
          <a:lstStyle/>
          <a:p>
            <a:endParaRPr lang="en-US" altLang="en-US" dirty="0" smtClean="0">
              <a:latin typeface="Arial" charset="0"/>
            </a:endParaRPr>
          </a:p>
        </p:txBody>
      </p:sp>
    </p:spTree>
    <p:extLst>
      <p:ext uri="{BB962C8B-B14F-4D97-AF65-F5344CB8AC3E}">
        <p14:creationId xmlns:p14="http://schemas.microsoft.com/office/powerpoint/2010/main" val="3676431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a:xfrm>
            <a:off x="1189038" y="703263"/>
            <a:ext cx="4625975" cy="3470275"/>
          </a:xfrm>
          <a:ln/>
        </p:spPr>
      </p:sp>
      <p:sp>
        <p:nvSpPr>
          <p:cNvPr id="136195" name="Rectangle 3"/>
          <p:cNvSpPr>
            <a:spLocks noGrp="1" noChangeArrowheads="1"/>
          </p:cNvSpPr>
          <p:nvPr>
            <p:ph type="body" idx="1"/>
          </p:nvPr>
        </p:nvSpPr>
        <p:spPr>
          <a:noFill/>
        </p:spPr>
        <p:txBody>
          <a:bodyPr/>
          <a:lstStyle/>
          <a:p>
            <a:endParaRPr lang="en-US" altLang="en-US" dirty="0" smtClean="0"/>
          </a:p>
        </p:txBody>
      </p:sp>
    </p:spTree>
    <p:extLst>
      <p:ext uri="{BB962C8B-B14F-4D97-AF65-F5344CB8AC3E}">
        <p14:creationId xmlns:p14="http://schemas.microsoft.com/office/powerpoint/2010/main" val="3684036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1189038" y="703263"/>
            <a:ext cx="4625975" cy="3470275"/>
          </a:xfrm>
          <a:ln/>
        </p:spPr>
      </p:sp>
      <p:sp>
        <p:nvSpPr>
          <p:cNvPr id="6246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764375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xfrm>
            <a:off x="1189038" y="703263"/>
            <a:ext cx="4625975" cy="3470275"/>
          </a:xfrm>
          <a:ln/>
        </p:spPr>
      </p:sp>
      <p:sp>
        <p:nvSpPr>
          <p:cNvPr id="183299"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2636676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1189038" y="703263"/>
            <a:ext cx="4625975" cy="3470275"/>
          </a:xfrm>
          <a:ln/>
        </p:spPr>
      </p:sp>
      <p:sp>
        <p:nvSpPr>
          <p:cNvPr id="51203"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endParaRPr lang="en-US" altLang="en-US" dirty="0" smtClean="0">
              <a:latin typeface="Arial" charset="0"/>
            </a:endParaRPr>
          </a:p>
        </p:txBody>
      </p:sp>
    </p:spTree>
    <p:extLst>
      <p:ext uri="{BB962C8B-B14F-4D97-AF65-F5344CB8AC3E}">
        <p14:creationId xmlns:p14="http://schemas.microsoft.com/office/powerpoint/2010/main" val="3474764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391561758"/>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237184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54013"/>
            <a:ext cx="2095500" cy="558958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54013"/>
            <a:ext cx="6134100" cy="55895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409810"/>
      </p:ext>
    </p:extLst>
  </p:cSld>
  <p:clrMapOvr>
    <a:masterClrMapping/>
  </p:clrMapOvr>
  <p:transition>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1339696"/>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4332499"/>
      </p:ext>
    </p:extLst>
  </p:cSld>
  <p:clrMapOvr>
    <a:masterClrMapping/>
  </p:clrMapOvr>
  <p:transition>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9350" y="354013"/>
            <a:ext cx="7607300" cy="560387"/>
          </a:xfrm>
          <a:prstGeom prst="rect">
            <a:avLst/>
          </a:prstGeom>
        </p:spPr>
        <p:txBody>
          <a:bodyPr/>
          <a:lstStyle/>
          <a:p>
            <a:endParaRPr lang="en-US" dirty="0"/>
          </a:p>
        </p:txBody>
      </p:sp>
    </p:spTree>
    <p:extLst>
      <p:ext uri="{BB962C8B-B14F-4D97-AF65-F5344CB8AC3E}">
        <p14:creationId xmlns:p14="http://schemas.microsoft.com/office/powerpoint/2010/main" val="4036401808"/>
      </p:ext>
    </p:extLst>
  </p:cSld>
  <p:clrMapOvr>
    <a:masterClrMapping/>
  </p:clrMapOvr>
  <p:transition>
    <p:wipe dir="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3176184"/>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2785636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4114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710363"/>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1606395"/>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64354485"/>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254862"/>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894030202"/>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762415666"/>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13"/>
          <p:cNvSpPr>
            <a:spLocks noGrp="1" noChangeArrowheads="1"/>
          </p:cNvSpPr>
          <p:nvPr>
            <p:ph type="title"/>
          </p:nvPr>
        </p:nvSpPr>
        <p:spPr bwMode="auto">
          <a:xfrm>
            <a:off x="1149350" y="354013"/>
            <a:ext cx="7607300" cy="560387"/>
          </a:xfrm>
          <a:prstGeom prst="rect">
            <a:avLst/>
          </a:prstGeom>
          <a:solidFill>
            <a:srgbClr val="003399"/>
          </a:solidFill>
          <a:ln w="63500">
            <a:solidFill>
              <a:srgbClr val="54385C"/>
            </a:solidFill>
            <a:miter lim="800000"/>
            <a:headEnd/>
            <a:tailEnd/>
          </a:ln>
          <a:effectLst/>
        </p:spPr>
        <p:txBody>
          <a:bodyPr vert="horz" wrap="square" lIns="92075" tIns="46038" rIns="92075" bIns="46038" numCol="1" anchor="ctr" anchorCtr="0" compatLnSpc="1">
            <a:prstTxWarp prst="textNoShape">
              <a:avLst/>
            </a:prstTxWarp>
          </a:bodyPr>
          <a:lstStyle/>
          <a:p>
            <a:pPr lvl="0"/>
            <a:r>
              <a:rPr lang="en-US" smtClean="0"/>
              <a:t>Click to edit Master title style</a:t>
            </a:r>
          </a:p>
        </p:txBody>
      </p:sp>
      <p:sp>
        <p:nvSpPr>
          <p:cNvPr id="1038" name="Rectangle 14"/>
          <p:cNvSpPr>
            <a:spLocks noGrp="1" noChangeArrowheads="1"/>
          </p:cNvSpPr>
          <p:nvPr>
            <p:ph type="body" idx="1"/>
          </p:nvPr>
        </p:nvSpPr>
        <p:spPr bwMode="auto">
          <a:xfrm>
            <a:off x="381000" y="1143000"/>
            <a:ext cx="8382000" cy="4800600"/>
          </a:xfrm>
          <a:prstGeom prst="rect">
            <a:avLst/>
          </a:prstGeom>
          <a:noFill/>
          <a:ln w="12700">
            <a:noFill/>
            <a:miter lim="800000"/>
            <a:headEnd/>
            <a:tailEnd/>
          </a:ln>
          <a:effectLst/>
        </p:spPr>
        <p:txBody>
          <a:bodyPr vert="horz" wrap="square" lIns="182562" tIns="46038" rIns="182562" bIns="4603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0" name="Text Box 16"/>
          <p:cNvSpPr txBox="1">
            <a:spLocks noChangeArrowheads="1"/>
          </p:cNvSpPr>
          <p:nvPr/>
        </p:nvSpPr>
        <p:spPr bwMode="auto">
          <a:xfrm>
            <a:off x="76200" y="6400800"/>
            <a:ext cx="685800" cy="274638"/>
          </a:xfrm>
          <a:prstGeom prst="rect">
            <a:avLst/>
          </a:prstGeom>
          <a:noFill/>
          <a:ln w="12700">
            <a:noFill/>
            <a:miter lim="800000"/>
            <a:headEnd/>
            <a:tailEnd/>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200" b="1" dirty="0">
                <a:latin typeface="Arial" charset="0"/>
              </a:rPr>
              <a:t>2-</a:t>
            </a:r>
            <a:fld id="{BD9C72E0-C824-4CAC-BAED-7E641140918E}" type="slidenum">
              <a:rPr lang="en-US" altLang="en-US" sz="1200" b="1">
                <a:latin typeface="Arial" charset="0"/>
              </a:rPr>
              <a:pPr>
                <a:spcBef>
                  <a:spcPct val="50000"/>
                </a:spcBef>
              </a:pPr>
              <a:t>‹#›</a:t>
            </a:fld>
            <a:endParaRPr lang="en-US" altLang="en-US" sz="1200" b="1" dirty="0">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wipe dir="r"/>
  </p:transition>
  <p:txStyles>
    <p:titleStyle>
      <a:lvl1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mj-lt"/>
          <a:ea typeface="+mj-ea"/>
          <a:cs typeface="+mj-cs"/>
        </a:defRPr>
      </a:lvl1pPr>
      <a:lvl2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2pPr>
      <a:lvl3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3pPr>
      <a:lvl4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4pPr>
      <a:lvl5pPr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5pPr>
      <a:lvl6pPr marL="4572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6pPr>
      <a:lvl7pPr marL="9144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7pPr>
      <a:lvl8pPr marL="13716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8pPr>
      <a:lvl9pPr marL="1828800" algn="ctr" rtl="0" eaLnBrk="0" fontAlgn="base" hangingPunct="0">
        <a:spcBef>
          <a:spcPct val="0"/>
        </a:spcBef>
        <a:spcAft>
          <a:spcPct val="0"/>
        </a:spcAft>
        <a:defRPr sz="3000" b="1" i="1">
          <a:solidFill>
            <a:schemeClr val="tx1"/>
          </a:solidFill>
          <a:effectLst>
            <a:outerShdw blurRad="38100" dist="38100" dir="2700000" algn="tl">
              <a:srgbClr val="FFFFFF"/>
            </a:outerShdw>
          </a:effectLst>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75000"/>
        <a:buFont typeface="Wingdings" pitchFamily="2" charset="2"/>
        <a:buChar char="l"/>
        <a:defRPr sz="2800" b="1">
          <a:solidFill>
            <a:schemeClr val="bg2"/>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l"/>
        <a:defRPr sz="2400" b="1">
          <a:solidFill>
            <a:schemeClr val="bg2"/>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5pPr>
      <a:lvl6pPr marL="25146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6pPr>
      <a:lvl7pPr marL="29718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7pPr>
      <a:lvl8pPr marL="34290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8pPr>
      <a:lvl9pPr marL="3886200" indent="-228600" algn="l" rtl="0" eaLnBrk="0" fontAlgn="base" hangingPunct="0">
        <a:spcBef>
          <a:spcPct val="20000"/>
        </a:spcBef>
        <a:spcAft>
          <a:spcPct val="0"/>
        </a:spcAft>
        <a:buClr>
          <a:schemeClr val="accent2"/>
        </a:buClr>
        <a:buSzPct val="75000"/>
        <a:buFont typeface="Wingdings" pitchFamily="2" charset="2"/>
        <a:buChar char="l"/>
        <a:defRPr sz="2000" b="1">
          <a:solidFill>
            <a:schemeClr val="bg2"/>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notesSlide" Target="../notesSlides/notesSlide9.xml"/><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14.jpeg"/><Relationship Id="rId5" Type="http://schemas.openxmlformats.org/officeDocument/2006/relationships/image" Target="../media/image15.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oleObject" Target="../embeddings/oleObject16.bin"/><Relationship Id="rId3" Type="http://schemas.openxmlformats.org/officeDocument/2006/relationships/notesSlide" Target="../notesSlides/notesSlide10.xml"/><Relationship Id="rId7" Type="http://schemas.openxmlformats.org/officeDocument/2006/relationships/image" Target="../media/image18.emf"/><Relationship Id="rId12" Type="http://schemas.openxmlformats.org/officeDocument/2006/relationships/image" Target="../media/image20.e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3.bin"/><Relationship Id="rId11" Type="http://schemas.openxmlformats.org/officeDocument/2006/relationships/oleObject" Target="../embeddings/oleObject15.bin"/><Relationship Id="rId5" Type="http://schemas.openxmlformats.org/officeDocument/2006/relationships/image" Target="../media/image17.emf"/><Relationship Id="rId10" Type="http://schemas.openxmlformats.org/officeDocument/2006/relationships/image" Target="../media/image19.emf"/><Relationship Id="rId4" Type="http://schemas.openxmlformats.org/officeDocument/2006/relationships/oleObject" Target="../embeddings/oleObject12.bin"/><Relationship Id="rId9" Type="http://schemas.openxmlformats.org/officeDocument/2006/relationships/oleObject" Target="../embeddings/oleObject14.bin"/><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5.emf"/><Relationship Id="rId5" Type="http://schemas.openxmlformats.org/officeDocument/2006/relationships/oleObject" Target="../embeddings/Microsoft_Excel_97-2003_Worksheet1.xls"/><Relationship Id="rId4" Type="http://schemas.openxmlformats.org/officeDocument/2006/relationships/oleObject" Target="../embeddings/oleObject1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6.emf"/><Relationship Id="rId5" Type="http://schemas.openxmlformats.org/officeDocument/2006/relationships/oleObject" Target="../embeddings/Microsoft_Excel_97-2003_Worksheet2.xls"/><Relationship Id="rId4"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7.wmf"/><Relationship Id="rId4"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9.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8.emf"/><Relationship Id="rId4"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8.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13.emf"/><Relationship Id="rId5" Type="http://schemas.openxmlformats.org/officeDocument/2006/relationships/image" Target="../media/image10.e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33800"/>
            <a:ext cx="9144000" cy="1905000"/>
          </a:xfrm>
          <a:prstGeom prst="rect">
            <a:avLst/>
          </a:prstGeom>
          <a:gradFill flip="none" rotWithShape="1">
            <a:gsLst>
              <a:gs pos="0">
                <a:schemeClr val="accent1">
                  <a:tint val="66000"/>
                  <a:satMod val="160000"/>
                </a:schemeClr>
              </a:gs>
              <a:gs pos="100000">
                <a:srgbClr val="A4C0E6"/>
              </a:gs>
              <a:gs pos="69000">
                <a:srgbClr val="3740B3"/>
              </a:gs>
              <a:gs pos="100000">
                <a:srgbClr val="6D80CC"/>
              </a:gs>
              <a:gs pos="5000">
                <a:schemeClr val="tx2">
                  <a:lumMod val="60000"/>
                </a:schemeClr>
              </a:gs>
              <a:gs pos="100000">
                <a:schemeClr val="accent1">
                  <a:tint val="23500"/>
                  <a:satMod val="160000"/>
                </a:schemeClr>
              </a:gs>
            </a:gsLst>
            <a:lin ang="5400000" scaled="1"/>
            <a:tileRect/>
          </a:gradFill>
          <a:ln>
            <a:noFill/>
          </a:ln>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88962"/>
            <a:ext cx="9144000" cy="5369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8975" y="1"/>
            <a:ext cx="1472689" cy="1488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04" y="5513696"/>
            <a:ext cx="3688080" cy="559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0" y="5867400"/>
            <a:ext cx="3429000" cy="954107"/>
          </a:xfrm>
          <a:prstGeom prst="rect">
            <a:avLst/>
          </a:prstGeom>
          <a:noFill/>
          <a:ln>
            <a:noFill/>
          </a:ln>
          <a:extLst/>
        </p:spPr>
        <p:txBody>
          <a:bodyPr wrap="square">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sz="1400" dirty="0" smtClean="0">
                <a:solidFill>
                  <a:schemeClr val="accent3"/>
                </a:solidFill>
                <a:latin typeface="Liberation Sans" panose="020B0604020202020204" pitchFamily="34" charset="0"/>
              </a:rPr>
              <a:t>Prepared by</a:t>
            </a:r>
          </a:p>
          <a:p>
            <a:pPr>
              <a:defRPr/>
            </a:pPr>
            <a:r>
              <a:rPr lang="en-US" sz="1400" dirty="0" smtClean="0">
                <a:solidFill>
                  <a:schemeClr val="accent3"/>
                </a:solidFill>
                <a:latin typeface="Liberation Sans" panose="020B0604020202020204" pitchFamily="34" charset="0"/>
              </a:rPr>
              <a:t>Coby Harmon</a:t>
            </a:r>
          </a:p>
          <a:p>
            <a:pPr>
              <a:defRPr/>
            </a:pPr>
            <a:r>
              <a:rPr lang="en-US" sz="1400" dirty="0" smtClean="0">
                <a:solidFill>
                  <a:schemeClr val="accent3"/>
                </a:solidFill>
                <a:latin typeface="Liberation Sans" panose="020B0604020202020204" pitchFamily="34" charset="0"/>
              </a:rPr>
              <a:t>University of California, Santa Barbara</a:t>
            </a:r>
          </a:p>
          <a:p>
            <a:pPr>
              <a:defRPr/>
            </a:pPr>
            <a:r>
              <a:rPr lang="en-US" sz="1400" dirty="0" smtClean="0">
                <a:solidFill>
                  <a:schemeClr val="accent3"/>
                </a:solidFill>
                <a:latin typeface="Liberation Sans" panose="020B0604020202020204" pitchFamily="34" charset="0"/>
              </a:rPr>
              <a:t>Westmont College</a:t>
            </a:r>
          </a:p>
        </p:txBody>
      </p:sp>
      <p:sp>
        <p:nvSpPr>
          <p:cNvPr id="2" name="TextBox 1"/>
          <p:cNvSpPr txBox="1"/>
          <p:nvPr/>
        </p:nvSpPr>
        <p:spPr>
          <a:xfrm>
            <a:off x="255268" y="228600"/>
            <a:ext cx="2185916" cy="830997"/>
          </a:xfrm>
          <a:prstGeom prst="rect">
            <a:avLst/>
          </a:prstGeom>
          <a:noFill/>
        </p:spPr>
        <p:txBody>
          <a:bodyPr wrap="square" rtlCol="0">
            <a:spAutoFit/>
          </a:bodyPr>
          <a:lstStyle/>
          <a:p>
            <a:r>
              <a:rPr lang="en-US" sz="4800" dirty="0" smtClean="0">
                <a:solidFill>
                  <a:schemeClr val="accent3"/>
                </a:solidFill>
                <a:latin typeface="Constantia" panose="02030602050306030303" pitchFamily="18" charset="0"/>
                <a:cs typeface="Andalus" panose="02020603050405020304" pitchFamily="18" charset="-78"/>
              </a:rPr>
              <a:t>W</a:t>
            </a:r>
            <a:r>
              <a:rPr lang="en-US" sz="4000" dirty="0" smtClean="0">
                <a:solidFill>
                  <a:schemeClr val="accent3"/>
                </a:solidFill>
                <a:latin typeface="Constantia" panose="02030602050306030303" pitchFamily="18" charset="0"/>
                <a:cs typeface="Andalus" panose="02020603050405020304" pitchFamily="18" charset="-78"/>
              </a:rPr>
              <a:t>ILEY</a:t>
            </a:r>
            <a:endParaRPr lang="en-US" sz="4800" dirty="0">
              <a:solidFill>
                <a:schemeClr val="accent3"/>
              </a:solidFill>
              <a:latin typeface="Constantia" panose="02030602050306030303" pitchFamily="18" charset="0"/>
              <a:cs typeface="Andalus" panose="02020603050405020304" pitchFamily="18" charset="-78"/>
            </a:endParaRPr>
          </a:p>
        </p:txBody>
      </p:sp>
      <p:sp>
        <p:nvSpPr>
          <p:cNvPr id="11" name="TextBox 10"/>
          <p:cNvSpPr txBox="1"/>
          <p:nvPr/>
        </p:nvSpPr>
        <p:spPr>
          <a:xfrm>
            <a:off x="609600" y="4442936"/>
            <a:ext cx="3945398" cy="738664"/>
          </a:xfrm>
          <a:prstGeom prst="rect">
            <a:avLst/>
          </a:prstGeom>
          <a:noFill/>
        </p:spPr>
        <p:txBody>
          <a:bodyPr wrap="square" rtlCol="0">
            <a:spAutoFit/>
          </a:bodyPr>
          <a:lstStyle/>
          <a:p>
            <a:r>
              <a:rPr lang="en-US" sz="4200" dirty="0" smtClean="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rPr>
              <a:t>IFRS EDITION</a:t>
            </a:r>
            <a:endParaRPr lang="en-US" sz="4200" dirty="0">
              <a:solidFill>
                <a:schemeClr val="accent3"/>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810460493"/>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9" descr="Recycled paper"/>
          <p:cNvGraphicFramePr>
            <a:graphicFrameLocks noChangeAspect="1"/>
          </p:cNvGraphicFramePr>
          <p:nvPr>
            <p:extLst>
              <p:ext uri="{D42A27DB-BD31-4B8C-83A1-F6EECF244321}">
                <p14:modId xmlns:p14="http://schemas.microsoft.com/office/powerpoint/2010/main" val="138393436"/>
              </p:ext>
            </p:extLst>
          </p:nvPr>
        </p:nvGraphicFramePr>
        <p:xfrm>
          <a:off x="762000" y="3886200"/>
          <a:ext cx="2743200" cy="2057400"/>
        </p:xfrm>
        <a:graphic>
          <a:graphicData uri="http://schemas.openxmlformats.org/presentationml/2006/ole">
            <mc:AlternateContent xmlns:mc="http://schemas.openxmlformats.org/markup-compatibility/2006">
              <mc:Choice xmlns:v="urn:schemas-microsoft-com:vml" Requires="v">
                <p:oleObj spid="_x0000_s117118" name="Slide" r:id="rId4" imgW="4546217" imgH="3409081" progId="PowerPoint.Slide.8">
                  <p:embed/>
                </p:oleObj>
              </mc:Choice>
              <mc:Fallback>
                <p:oleObj name="Slide" r:id="rId4" imgW="4546217" imgH="3409081" progId="PowerPoint.Slide.8">
                  <p:embed/>
                  <p:pic>
                    <p:nvPicPr>
                      <p:cNvPr id="0" name=""/>
                      <p:cNvPicPr>
                        <a:picLocks noChangeAspect="1" noChangeArrowheads="1"/>
                      </p:cNvPicPr>
                      <p:nvPr/>
                    </p:nvPicPr>
                    <p:blipFill>
                      <a:blip r:embed="rId5"/>
                      <a:srcRect/>
                      <a:stretch>
                        <a:fillRect/>
                      </a:stretch>
                    </p:blipFill>
                    <p:spPr bwMode="auto">
                      <a:xfrm>
                        <a:off x="762000" y="3886200"/>
                        <a:ext cx="2743200" cy="2057400"/>
                      </a:xfrm>
                      <a:prstGeom prst="rect">
                        <a:avLst/>
                      </a:prstGeom>
                      <a:blipFill dpi="0" rotWithShape="0">
                        <a:blip r:embed="rId6"/>
                        <a:srcRect/>
                        <a:tile tx="0" ty="0" sx="100000" sy="100000" flip="none" algn="tl"/>
                      </a:blip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10"/>
          <p:cNvGraphicFramePr>
            <a:graphicFrameLocks noChangeAspect="1"/>
          </p:cNvGraphicFramePr>
          <p:nvPr>
            <p:extLst>
              <p:ext uri="{D42A27DB-BD31-4B8C-83A1-F6EECF244321}">
                <p14:modId xmlns:p14="http://schemas.microsoft.com/office/powerpoint/2010/main" val="4125826542"/>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117119" name="Slide" r:id="rId7" imgW="4570388" imgH="3427437" progId="PowerPoint.Slide.8">
                  <p:embed/>
                </p:oleObj>
              </mc:Choice>
              <mc:Fallback>
                <p:oleObj name="Slide" r:id="rId7" imgW="4570388" imgH="3427437" progId="PowerPoint.Slide.8">
                  <p:embed/>
                  <p:pic>
                    <p:nvPicPr>
                      <p:cNvPr id="0" name=""/>
                      <p:cNvPicPr>
                        <a:picLocks noChangeAspect="1" noChangeArrowheads="1"/>
                      </p:cNvPicPr>
                      <p:nvPr/>
                    </p:nvPicPr>
                    <p:blipFill>
                      <a:blip r:embed="rId8"/>
                      <a:srcRect/>
                      <a:stretch>
                        <a:fillRect/>
                      </a:stretch>
                    </p:blipFill>
                    <p:spPr bwMode="auto">
                      <a:xfrm>
                        <a:off x="762000" y="1447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7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179" name="Text Box 11"/>
          <p:cNvSpPr txBox="1">
            <a:spLocks noChangeArrowheads="1"/>
          </p:cNvSpPr>
          <p:nvPr/>
        </p:nvSpPr>
        <p:spPr bwMode="auto">
          <a:xfrm>
            <a:off x="3886200" y="1371600"/>
            <a:ext cx="4800600" cy="3130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dirty="0">
                <a:solidFill>
                  <a:srgbClr val="000000"/>
                </a:solidFill>
                <a:latin typeface="Liberation Sans" panose="020B0604020202020204" pitchFamily="34" charset="0"/>
              </a:rPr>
              <a:t>The purpose of earning </a:t>
            </a:r>
            <a:r>
              <a:rPr lang="en-US" altLang="en-US" sz="2100" b="1" dirty="0">
                <a:latin typeface="Liberation Sans" panose="020B0604020202020204" pitchFamily="34" charset="0"/>
              </a:rPr>
              <a:t>revenues</a:t>
            </a:r>
            <a:r>
              <a:rPr lang="en-US" altLang="en-US" sz="2100" dirty="0">
                <a:solidFill>
                  <a:srgbClr val="000000"/>
                </a:solidFill>
                <a:latin typeface="Liberation Sans" panose="020B0604020202020204" pitchFamily="34" charset="0"/>
              </a:rPr>
              <a:t> is to benefit the </a:t>
            </a:r>
            <a:r>
              <a:rPr lang="en-US" altLang="en-US" sz="2100" dirty="0" smtClean="0">
                <a:solidFill>
                  <a:srgbClr val="000000"/>
                </a:solidFill>
                <a:latin typeface="Liberation Sans" panose="020B0604020202020204" pitchFamily="34" charset="0"/>
              </a:rPr>
              <a:t>shareholders</a:t>
            </a:r>
            <a:r>
              <a:rPr lang="en-US" altLang="en-US" sz="2100" dirty="0">
                <a:solidFill>
                  <a:srgbClr val="000000"/>
                </a:solidFill>
                <a:latin typeface="Liberation Sans" panose="020B0604020202020204" pitchFamily="34" charset="0"/>
              </a:rPr>
              <a:t>.</a:t>
            </a:r>
          </a:p>
          <a:p>
            <a:pPr algn="l">
              <a:lnSpc>
                <a:spcPct val="120000"/>
              </a:lnSpc>
              <a:spcBef>
                <a:spcPct val="50000"/>
              </a:spcBef>
              <a:buClr>
                <a:srgbClr val="CC0000"/>
              </a:buClr>
              <a:buSzPct val="80000"/>
              <a:buFont typeface="Wingdings" pitchFamily="2" charset="2"/>
              <a:buChar char="u"/>
            </a:pPr>
            <a:r>
              <a:rPr lang="en-US" altLang="en-US" sz="2100" dirty="0">
                <a:solidFill>
                  <a:srgbClr val="000000"/>
                </a:solidFill>
                <a:latin typeface="Liberation Sans" panose="020B0604020202020204" pitchFamily="34" charset="0"/>
              </a:rPr>
              <a:t>The effect of debits and credits on revenue accounts is the </a:t>
            </a:r>
            <a:r>
              <a:rPr lang="en-US" altLang="en-US" sz="2100" b="1" dirty="0">
                <a:latin typeface="Liberation Sans" panose="020B0604020202020204" pitchFamily="34" charset="0"/>
              </a:rPr>
              <a:t>same as</a:t>
            </a:r>
            <a:r>
              <a:rPr lang="en-US" altLang="en-US" sz="2100" dirty="0">
                <a:solidFill>
                  <a:srgbClr val="000000"/>
                </a:solidFill>
                <a:latin typeface="Liberation Sans" panose="020B0604020202020204" pitchFamily="34" charset="0"/>
              </a:rPr>
              <a:t> their effect on </a:t>
            </a:r>
            <a:r>
              <a:rPr lang="en-US" altLang="en-US" sz="2100" dirty="0" smtClean="0">
                <a:solidFill>
                  <a:srgbClr val="000000"/>
                </a:solidFill>
                <a:latin typeface="Liberation Sans" panose="020B0604020202020204" pitchFamily="34" charset="0"/>
              </a:rPr>
              <a:t>equity</a:t>
            </a:r>
            <a:r>
              <a:rPr lang="en-US" altLang="en-US" sz="2100" dirty="0">
                <a:solidFill>
                  <a:srgbClr val="000000"/>
                </a:solidFill>
                <a:latin typeface="Liberation Sans" panose="020B0604020202020204" pitchFamily="34" charset="0"/>
              </a:rPr>
              <a:t>.</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Expenses</a:t>
            </a:r>
            <a:r>
              <a:rPr lang="en-US" altLang="en-US" sz="2100" dirty="0">
                <a:solidFill>
                  <a:srgbClr val="000000"/>
                </a:solidFill>
                <a:latin typeface="Liberation Sans" panose="020B0604020202020204" pitchFamily="34" charset="0"/>
              </a:rPr>
              <a:t> have the opposite effect: expenses decrease </a:t>
            </a:r>
            <a:r>
              <a:rPr lang="en-US" altLang="en-US" sz="2100" dirty="0" smtClean="0">
                <a:solidFill>
                  <a:srgbClr val="000000"/>
                </a:solidFill>
                <a:latin typeface="Liberation Sans" panose="020B0604020202020204" pitchFamily="34" charset="0"/>
              </a:rPr>
              <a:t>equity</a:t>
            </a:r>
            <a:r>
              <a:rPr lang="en-US" altLang="en-US" sz="2100" dirty="0">
                <a:solidFill>
                  <a:srgbClr val="000000"/>
                </a:solidFill>
                <a:latin typeface="Liberation Sans" panose="020B0604020202020204" pitchFamily="34" charset="0"/>
              </a:rPr>
              <a:t>.</a:t>
            </a: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87537560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1074" name="Object 2"/>
          <p:cNvGraphicFramePr>
            <a:graphicFrameLocks noChangeAspect="1"/>
          </p:cNvGraphicFramePr>
          <p:nvPr/>
        </p:nvGraphicFramePr>
        <p:xfrm>
          <a:off x="457200" y="2362200"/>
          <a:ext cx="2743200" cy="2057400"/>
        </p:xfrm>
        <a:graphic>
          <a:graphicData uri="http://schemas.openxmlformats.org/presentationml/2006/ole">
            <mc:AlternateContent xmlns:mc="http://schemas.openxmlformats.org/markup-compatibility/2006">
              <mc:Choice xmlns:v="urn:schemas-microsoft-com:vml" Requires="v">
                <p:oleObj spid="_x0000_s118707" name="Slide" r:id="rId4" imgW="4572064" imgH="3428891" progId="PowerPoint.Slide.8">
                  <p:embed/>
                </p:oleObj>
              </mc:Choice>
              <mc:Fallback>
                <p:oleObj name="Slide" r:id="rId4" imgW="4572064" imgH="3428891"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3622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5" name="Object 3" descr="Recycled paper"/>
          <p:cNvGraphicFramePr>
            <a:graphicFrameLocks noChangeAspect="1"/>
          </p:cNvGraphicFramePr>
          <p:nvPr>
            <p:extLst>
              <p:ext uri="{D42A27DB-BD31-4B8C-83A1-F6EECF244321}">
                <p14:modId xmlns:p14="http://schemas.microsoft.com/office/powerpoint/2010/main" val="2914580360"/>
              </p:ext>
            </p:extLst>
          </p:nvPr>
        </p:nvGraphicFramePr>
        <p:xfrm>
          <a:off x="1143000" y="4191000"/>
          <a:ext cx="2743200" cy="2057400"/>
        </p:xfrm>
        <a:graphic>
          <a:graphicData uri="http://schemas.openxmlformats.org/presentationml/2006/ole">
            <mc:AlternateContent xmlns:mc="http://schemas.openxmlformats.org/markup-compatibility/2006">
              <mc:Choice xmlns:v="urn:schemas-microsoft-com:vml" Requires="v">
                <p:oleObj spid="_x0000_s118708" name="Slide" r:id="rId6" imgW="4570388" imgH="3427437" progId="PowerPoint.Slide.8">
                  <p:embed/>
                </p:oleObj>
              </mc:Choice>
              <mc:Fallback>
                <p:oleObj name="Slide" r:id="rId6" imgW="4570388" imgH="3427437" progId="PowerPoint.Slide.8">
                  <p:embed/>
                  <p:pic>
                    <p:nvPicPr>
                      <p:cNvPr id="0" name=""/>
                      <p:cNvPicPr>
                        <a:picLocks noChangeAspect="1" noChangeArrowheads="1"/>
                      </p:cNvPicPr>
                      <p:nvPr/>
                    </p:nvPicPr>
                    <p:blipFill>
                      <a:blip r:embed="rId7"/>
                      <a:srcRect/>
                      <a:stretch>
                        <a:fillRect/>
                      </a:stretch>
                    </p:blipFill>
                    <p:spPr bwMode="auto">
                      <a:xfrm>
                        <a:off x="1143000" y="4191000"/>
                        <a:ext cx="2743200" cy="2057400"/>
                      </a:xfrm>
                      <a:prstGeom prst="rect">
                        <a:avLst/>
                      </a:prstGeom>
                      <a:blipFill dpi="0" rotWithShape="0">
                        <a:blip r:embed="rId8"/>
                        <a:srcRect/>
                        <a:tile tx="0" ty="0" sx="100000" sy="100000" flip="none" algn="tl"/>
                      </a:blip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1079" name="Text Box 7"/>
          <p:cNvSpPr txBox="1">
            <a:spLocks noChangeArrowheads="1"/>
          </p:cNvSpPr>
          <p:nvPr/>
        </p:nvSpPr>
        <p:spPr bwMode="auto">
          <a:xfrm>
            <a:off x="4038600" y="1100138"/>
            <a:ext cx="1600200" cy="1109662"/>
          </a:xfrm>
          <a:prstGeom prst="rect">
            <a:avLst/>
          </a:prstGeom>
          <a:solidFill>
            <a:srgbClr val="F8EB8E"/>
          </a:solidFill>
          <a:ln w="12700" cap="sq">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altLang="en-US" sz="2200" dirty="0">
                <a:latin typeface="Arial" charset="0"/>
              </a:rPr>
              <a:t>Normal Balance </a:t>
            </a:r>
            <a:r>
              <a:rPr lang="en-US" altLang="en-US" sz="2200" b="1" dirty="0">
                <a:solidFill>
                  <a:srgbClr val="800000"/>
                </a:solidFill>
                <a:latin typeface="Arial" charset="0"/>
              </a:rPr>
              <a:t>Credit</a:t>
            </a:r>
          </a:p>
        </p:txBody>
      </p:sp>
      <p:sp>
        <p:nvSpPr>
          <p:cNvPr id="131080" name="Text Box 8"/>
          <p:cNvSpPr txBox="1">
            <a:spLocks noChangeArrowheads="1"/>
          </p:cNvSpPr>
          <p:nvPr/>
        </p:nvSpPr>
        <p:spPr bwMode="auto">
          <a:xfrm>
            <a:off x="1066800" y="1066800"/>
            <a:ext cx="1600200" cy="1109663"/>
          </a:xfrm>
          <a:prstGeom prst="rect">
            <a:avLst/>
          </a:prstGeom>
          <a:solidFill>
            <a:srgbClr val="F8EB8E"/>
          </a:solidFill>
          <a:ln w="12700" cap="sq">
            <a:solidFill>
              <a:schemeClr val="bg2"/>
            </a:solidFill>
            <a:miter lim="800000"/>
            <a:headEnd type="none" w="sm" len="sm"/>
            <a:tailEnd type="none" w="sm" len="sm"/>
          </a:ln>
          <a:effectLst>
            <a:outerShdw dist="107763" dir="2700000" algn="ctr" rotWithShape="0">
              <a:schemeClr val="bg2"/>
            </a:outerShdw>
          </a:effectLst>
        </p:spPr>
        <p:txBody>
          <a:bodyPr>
            <a:spAutoFit/>
          </a:bodyPr>
          <a:lstStyle/>
          <a:p>
            <a:pPr>
              <a:spcBef>
                <a:spcPct val="50000"/>
              </a:spcBef>
            </a:pPr>
            <a:r>
              <a:rPr lang="en-US" altLang="en-US" sz="2200" dirty="0">
                <a:latin typeface="Arial" charset="0"/>
              </a:rPr>
              <a:t>Normal Balance </a:t>
            </a:r>
            <a:r>
              <a:rPr lang="en-US" altLang="en-US" sz="2200" b="1" dirty="0">
                <a:solidFill>
                  <a:srgbClr val="800000"/>
                </a:solidFill>
                <a:latin typeface="Arial" charset="0"/>
              </a:rPr>
              <a:t>Debit</a:t>
            </a:r>
          </a:p>
        </p:txBody>
      </p:sp>
      <p:sp>
        <p:nvSpPr>
          <p:cNvPr id="131082" name="Freeform 10"/>
          <p:cNvSpPr>
            <a:spLocks/>
          </p:cNvSpPr>
          <p:nvPr/>
        </p:nvSpPr>
        <p:spPr bwMode="auto">
          <a:xfrm>
            <a:off x="1806575" y="2751138"/>
            <a:ext cx="1588" cy="1189037"/>
          </a:xfrm>
          <a:custGeom>
            <a:avLst/>
            <a:gdLst>
              <a:gd name="T0" fmla="*/ 0 w 1"/>
              <a:gd name="T1" fmla="*/ 0 h 749"/>
              <a:gd name="T2" fmla="*/ 0 w 1"/>
              <a:gd name="T3" fmla="*/ 749 h 749"/>
            </a:gdLst>
            <a:ahLst/>
            <a:cxnLst>
              <a:cxn ang="0">
                <a:pos x="T0" y="T1"/>
              </a:cxn>
              <a:cxn ang="0">
                <a:pos x="T2" y="T3"/>
              </a:cxn>
            </a:cxnLst>
            <a:rect l="0" t="0" r="r" b="b"/>
            <a:pathLst>
              <a:path w="1" h="749">
                <a:moveTo>
                  <a:pt x="0" y="0"/>
                </a:moveTo>
                <a:lnTo>
                  <a:pt x="0" y="749"/>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3" name="Freeform 11"/>
          <p:cNvSpPr>
            <a:spLocks/>
          </p:cNvSpPr>
          <p:nvPr/>
        </p:nvSpPr>
        <p:spPr bwMode="auto">
          <a:xfrm>
            <a:off x="2487613" y="4575175"/>
            <a:ext cx="1587" cy="1181100"/>
          </a:xfrm>
          <a:custGeom>
            <a:avLst/>
            <a:gdLst>
              <a:gd name="T0" fmla="*/ 0 w 1"/>
              <a:gd name="T1" fmla="*/ 0 h 744"/>
              <a:gd name="T2" fmla="*/ 0 w 1"/>
              <a:gd name="T3" fmla="*/ 744 h 744"/>
            </a:gdLst>
            <a:ahLst/>
            <a:cxnLst>
              <a:cxn ang="0">
                <a:pos x="T0" y="T1"/>
              </a:cxn>
              <a:cxn ang="0">
                <a:pos x="T2" y="T3"/>
              </a:cxn>
            </a:cxnLst>
            <a:rect l="0" t="0" r="r" b="b"/>
            <a:pathLst>
              <a:path w="1" h="744">
                <a:moveTo>
                  <a:pt x="0" y="0"/>
                </a:moveTo>
                <a:lnTo>
                  <a:pt x="0" y="744"/>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4" name="Freeform 12"/>
          <p:cNvSpPr>
            <a:spLocks/>
          </p:cNvSpPr>
          <p:nvPr/>
        </p:nvSpPr>
        <p:spPr bwMode="auto">
          <a:xfrm>
            <a:off x="5913438" y="2911475"/>
            <a:ext cx="1587" cy="1173163"/>
          </a:xfrm>
          <a:custGeom>
            <a:avLst/>
            <a:gdLst>
              <a:gd name="T0" fmla="*/ 0 w 1"/>
              <a:gd name="T1" fmla="*/ 0 h 739"/>
              <a:gd name="T2" fmla="*/ 0 w 1"/>
              <a:gd name="T3" fmla="*/ 739 h 739"/>
            </a:gdLst>
            <a:ahLst/>
            <a:cxnLst>
              <a:cxn ang="0">
                <a:pos x="T0" y="T1"/>
              </a:cxn>
              <a:cxn ang="0">
                <a:pos x="T2" y="T3"/>
              </a:cxn>
            </a:cxnLst>
            <a:rect l="0" t="0" r="r" b="b"/>
            <a:pathLst>
              <a:path w="1" h="739">
                <a:moveTo>
                  <a:pt x="0" y="0"/>
                </a:moveTo>
                <a:lnTo>
                  <a:pt x="0" y="739"/>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5" name="Freeform 13"/>
          <p:cNvSpPr>
            <a:spLocks/>
          </p:cNvSpPr>
          <p:nvPr/>
        </p:nvSpPr>
        <p:spPr bwMode="auto">
          <a:xfrm>
            <a:off x="7289800" y="1076325"/>
            <a:ext cx="1588" cy="1174750"/>
          </a:xfrm>
          <a:custGeom>
            <a:avLst/>
            <a:gdLst>
              <a:gd name="T0" fmla="*/ 0 w 1"/>
              <a:gd name="T1" fmla="*/ 0 h 740"/>
              <a:gd name="T2" fmla="*/ 0 w 1"/>
              <a:gd name="T3" fmla="*/ 740 h 740"/>
            </a:gdLst>
            <a:ahLst/>
            <a:cxnLst>
              <a:cxn ang="0">
                <a:pos x="T0" y="T1"/>
              </a:cxn>
              <a:cxn ang="0">
                <a:pos x="T2" y="T3"/>
              </a:cxn>
            </a:cxnLst>
            <a:rect l="0" t="0" r="r" b="b"/>
            <a:pathLst>
              <a:path w="1" h="740">
                <a:moveTo>
                  <a:pt x="0" y="0"/>
                </a:moveTo>
                <a:lnTo>
                  <a:pt x="0" y="740"/>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6" name="Freeform 14"/>
          <p:cNvSpPr>
            <a:spLocks/>
          </p:cNvSpPr>
          <p:nvPr/>
        </p:nvSpPr>
        <p:spPr bwMode="auto">
          <a:xfrm>
            <a:off x="7289800" y="4657725"/>
            <a:ext cx="1588" cy="1179513"/>
          </a:xfrm>
          <a:custGeom>
            <a:avLst/>
            <a:gdLst>
              <a:gd name="T0" fmla="*/ 0 w 1"/>
              <a:gd name="T1" fmla="*/ 0 h 743"/>
              <a:gd name="T2" fmla="*/ 0 w 1"/>
              <a:gd name="T3" fmla="*/ 743 h 743"/>
            </a:gdLst>
            <a:ahLst/>
            <a:cxnLst>
              <a:cxn ang="0">
                <a:pos x="T0" y="T1"/>
              </a:cxn>
              <a:cxn ang="0">
                <a:pos x="T2" y="T3"/>
              </a:cxn>
            </a:cxnLst>
            <a:rect l="0" t="0" r="r" b="b"/>
            <a:pathLst>
              <a:path w="1" h="743">
                <a:moveTo>
                  <a:pt x="0" y="0"/>
                </a:moveTo>
                <a:lnTo>
                  <a:pt x="0" y="743"/>
                </a:lnTo>
              </a:path>
            </a:pathLst>
          </a:custGeom>
          <a:noFill/>
          <a:ln w="19050"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1089" name="Line 17"/>
          <p:cNvSpPr>
            <a:spLocks noChangeShapeType="1"/>
          </p:cNvSpPr>
          <p:nvPr/>
        </p:nvSpPr>
        <p:spPr bwMode="auto">
          <a:xfrm>
            <a:off x="304800" y="8382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graphicFrame>
        <p:nvGraphicFramePr>
          <p:cNvPr id="131076" name="Object 4"/>
          <p:cNvGraphicFramePr>
            <a:graphicFrameLocks noChangeAspect="1"/>
          </p:cNvGraphicFramePr>
          <p:nvPr/>
        </p:nvGraphicFramePr>
        <p:xfrm>
          <a:off x="5943600" y="685800"/>
          <a:ext cx="2743200" cy="2057400"/>
        </p:xfrm>
        <a:graphic>
          <a:graphicData uri="http://schemas.openxmlformats.org/presentationml/2006/ole">
            <mc:AlternateContent xmlns:mc="http://schemas.openxmlformats.org/markup-compatibility/2006">
              <mc:Choice xmlns:v="urn:schemas-microsoft-com:vml" Requires="v">
                <p:oleObj spid="_x0000_s118709" name="Slide" r:id="rId9" imgW="4572064" imgH="3428891" progId="PowerPoint.Slide.8">
                  <p:embed/>
                </p:oleObj>
              </mc:Choice>
              <mc:Fallback>
                <p:oleObj name="Slide" r:id="rId9" imgW="4572064" imgH="3428891" progId="PowerPoint.Slid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3600" y="685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7" name="Object 5"/>
          <p:cNvGraphicFramePr>
            <a:graphicFrameLocks noChangeAspect="1"/>
          </p:cNvGraphicFramePr>
          <p:nvPr>
            <p:extLst>
              <p:ext uri="{D42A27DB-BD31-4B8C-83A1-F6EECF244321}">
                <p14:modId xmlns:p14="http://schemas.microsoft.com/office/powerpoint/2010/main" val="574788739"/>
              </p:ext>
            </p:extLst>
          </p:nvPr>
        </p:nvGraphicFramePr>
        <p:xfrm>
          <a:off x="4572000" y="2514600"/>
          <a:ext cx="2743200" cy="2057400"/>
        </p:xfrm>
        <a:graphic>
          <a:graphicData uri="http://schemas.openxmlformats.org/presentationml/2006/ole">
            <mc:AlternateContent xmlns:mc="http://schemas.openxmlformats.org/markup-compatibility/2006">
              <mc:Choice xmlns:v="urn:schemas-microsoft-com:vml" Requires="v">
                <p:oleObj spid="_x0000_s118710" name="Slide" r:id="rId11" imgW="4510863" imgH="3383168" progId="PowerPoint.Slide.8">
                  <p:embed/>
                </p:oleObj>
              </mc:Choice>
              <mc:Fallback>
                <p:oleObj name="Slide" r:id="rId11" imgW="4510863" imgH="3383168" progId="PowerPoint.Slide.8">
                  <p:embed/>
                  <p:pic>
                    <p:nvPicPr>
                      <p:cNvPr id="0" name=""/>
                      <p:cNvPicPr>
                        <a:picLocks noChangeAspect="1" noChangeArrowheads="1"/>
                      </p:cNvPicPr>
                      <p:nvPr/>
                    </p:nvPicPr>
                    <p:blipFill>
                      <a:blip r:embed="rId12"/>
                      <a:srcRect/>
                      <a:stretch>
                        <a:fillRect/>
                      </a:stretch>
                    </p:blipFill>
                    <p:spPr bwMode="auto">
                      <a:xfrm>
                        <a:off x="4572000" y="25146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1078" name="Object 6"/>
          <p:cNvGraphicFramePr>
            <a:graphicFrameLocks noChangeAspect="1"/>
          </p:cNvGraphicFramePr>
          <p:nvPr>
            <p:extLst>
              <p:ext uri="{D42A27DB-BD31-4B8C-83A1-F6EECF244321}">
                <p14:modId xmlns:p14="http://schemas.microsoft.com/office/powerpoint/2010/main" val="1348563291"/>
              </p:ext>
            </p:extLst>
          </p:nvPr>
        </p:nvGraphicFramePr>
        <p:xfrm>
          <a:off x="5943600" y="4267200"/>
          <a:ext cx="2743200" cy="2057400"/>
        </p:xfrm>
        <a:graphic>
          <a:graphicData uri="http://schemas.openxmlformats.org/presentationml/2006/ole">
            <mc:AlternateContent xmlns:mc="http://schemas.openxmlformats.org/markup-compatibility/2006">
              <mc:Choice xmlns:v="urn:schemas-microsoft-com:vml" Requires="v">
                <p:oleObj spid="_x0000_s118711" name="Slide" r:id="rId13" imgW="4570388" imgH="3427437" progId="PowerPoint.Slide.8">
                  <p:embed/>
                </p:oleObj>
              </mc:Choice>
              <mc:Fallback>
                <p:oleObj name="Slide" r:id="rId13" imgW="4570388" imgH="3427437" progId="PowerPoint.Slide.8">
                  <p:embed/>
                  <p:pic>
                    <p:nvPicPr>
                      <p:cNvPr id="0" name=""/>
                      <p:cNvPicPr>
                        <a:picLocks noChangeAspect="1" noChangeArrowheads="1"/>
                      </p:cNvPicPr>
                      <p:nvPr/>
                    </p:nvPicPr>
                    <p:blipFill>
                      <a:blip r:embed="rId14"/>
                      <a:srcRect/>
                      <a:stretch>
                        <a:fillRect/>
                      </a:stretch>
                    </p:blipFill>
                    <p:spPr bwMode="auto">
                      <a:xfrm>
                        <a:off x="5943600" y="42672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16"/>
          <p:cNvSpPr>
            <a:spLocks noChangeArrowheads="1"/>
          </p:cNvSpPr>
          <p:nvPr/>
        </p:nvSpPr>
        <p:spPr bwMode="auto">
          <a:xfrm>
            <a:off x="533400" y="1524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8"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71892745"/>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Rectangle 4"/>
          <p:cNvSpPr>
            <a:spLocks noChangeArrowheads="1"/>
          </p:cNvSpPr>
          <p:nvPr/>
        </p:nvSpPr>
        <p:spPr bwMode="auto">
          <a:xfrm>
            <a:off x="5867400" y="1706254"/>
            <a:ext cx="29718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20000"/>
              </a:spcBef>
            </a:pPr>
            <a:r>
              <a:rPr lang="en-US" altLang="en-US" b="1" dirty="0">
                <a:solidFill>
                  <a:srgbClr val="CC0000"/>
                </a:solidFill>
                <a:latin typeface="Arial" charset="0"/>
              </a:rPr>
              <a:t>Income Statement</a:t>
            </a:r>
          </a:p>
        </p:txBody>
      </p:sp>
      <p:sp>
        <p:nvSpPr>
          <p:cNvPr id="132101" name="Rectangle 5"/>
          <p:cNvSpPr>
            <a:spLocks noChangeArrowheads="1"/>
          </p:cNvSpPr>
          <p:nvPr/>
        </p:nvSpPr>
        <p:spPr bwMode="auto">
          <a:xfrm>
            <a:off x="2620963" y="2239654"/>
            <a:ext cx="441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2" name="Rectangle 6"/>
          <p:cNvSpPr>
            <a:spLocks noChangeArrowheads="1"/>
          </p:cNvSpPr>
          <p:nvPr/>
        </p:nvSpPr>
        <p:spPr bwMode="auto">
          <a:xfrm>
            <a:off x="4283075" y="2225367"/>
            <a:ext cx="441325"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4" name="Rectangle 8"/>
          <p:cNvSpPr>
            <a:spLocks noChangeArrowheads="1"/>
          </p:cNvSpPr>
          <p:nvPr/>
        </p:nvSpPr>
        <p:spPr bwMode="auto">
          <a:xfrm>
            <a:off x="7227888" y="2223779"/>
            <a:ext cx="39211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a:spcBef>
                <a:spcPct val="50000"/>
              </a:spcBef>
            </a:pPr>
            <a:r>
              <a:rPr lang="en-US" altLang="en-US" dirty="0">
                <a:solidFill>
                  <a:srgbClr val="800000"/>
                </a:solidFill>
                <a:latin typeface="Arial" charset="0"/>
              </a:rPr>
              <a:t>-</a:t>
            </a:r>
          </a:p>
        </p:txBody>
      </p:sp>
      <p:sp>
        <p:nvSpPr>
          <p:cNvPr id="132105" name="Text Box 9"/>
          <p:cNvSpPr txBox="1">
            <a:spLocks noChangeArrowheads="1"/>
          </p:cNvSpPr>
          <p:nvPr/>
        </p:nvSpPr>
        <p:spPr bwMode="auto">
          <a:xfrm>
            <a:off x="13716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Asset</a:t>
            </a:r>
          </a:p>
        </p:txBody>
      </p:sp>
      <p:sp>
        <p:nvSpPr>
          <p:cNvPr id="132106" name="Text Box 10"/>
          <p:cNvSpPr txBox="1">
            <a:spLocks noChangeArrowheads="1"/>
          </p:cNvSpPr>
          <p:nvPr/>
        </p:nvSpPr>
        <p:spPr bwMode="auto">
          <a:xfrm>
            <a:off x="29718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Liability</a:t>
            </a:r>
          </a:p>
        </p:txBody>
      </p:sp>
      <p:sp>
        <p:nvSpPr>
          <p:cNvPr id="132107" name="Text Box 11"/>
          <p:cNvSpPr txBox="1">
            <a:spLocks noChangeArrowheads="1"/>
          </p:cNvSpPr>
          <p:nvPr/>
        </p:nvSpPr>
        <p:spPr bwMode="auto">
          <a:xfrm>
            <a:off x="44958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Equity</a:t>
            </a:r>
          </a:p>
        </p:txBody>
      </p:sp>
      <p:sp>
        <p:nvSpPr>
          <p:cNvPr id="132108" name="Text Box 12"/>
          <p:cNvSpPr txBox="1">
            <a:spLocks noChangeArrowheads="1"/>
          </p:cNvSpPr>
          <p:nvPr/>
        </p:nvSpPr>
        <p:spPr bwMode="auto">
          <a:xfrm>
            <a:off x="59436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Revenue</a:t>
            </a:r>
          </a:p>
        </p:txBody>
      </p:sp>
      <p:sp>
        <p:nvSpPr>
          <p:cNvPr id="132109" name="Text Box 13"/>
          <p:cNvSpPr txBox="1">
            <a:spLocks noChangeArrowheads="1"/>
          </p:cNvSpPr>
          <p:nvPr/>
        </p:nvSpPr>
        <p:spPr bwMode="auto">
          <a:xfrm>
            <a:off x="7391400" y="2236479"/>
            <a:ext cx="13716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200" b="1" dirty="0">
                <a:latin typeface="Arial" charset="0"/>
              </a:rPr>
              <a:t>Expense</a:t>
            </a:r>
          </a:p>
        </p:txBody>
      </p:sp>
      <p:sp>
        <p:nvSpPr>
          <p:cNvPr id="132110" name="Text Box 14"/>
          <p:cNvSpPr txBox="1">
            <a:spLocks noChangeArrowheads="1"/>
          </p:cNvSpPr>
          <p:nvPr/>
        </p:nvSpPr>
        <p:spPr bwMode="auto">
          <a:xfrm>
            <a:off x="152400" y="3298517"/>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atin typeface="Arial" charset="0"/>
              </a:rPr>
              <a:t>Debit</a:t>
            </a:r>
          </a:p>
        </p:txBody>
      </p:sp>
      <p:sp>
        <p:nvSpPr>
          <p:cNvPr id="132111" name="Text Box 15"/>
          <p:cNvSpPr txBox="1">
            <a:spLocks noChangeArrowheads="1"/>
          </p:cNvSpPr>
          <p:nvPr/>
        </p:nvSpPr>
        <p:spPr bwMode="auto">
          <a:xfrm>
            <a:off x="152400" y="4841567"/>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latin typeface="Arial" charset="0"/>
              </a:rPr>
              <a:t>Credit</a:t>
            </a:r>
          </a:p>
        </p:txBody>
      </p:sp>
      <p:sp>
        <p:nvSpPr>
          <p:cNvPr id="132112" name="Line 16"/>
          <p:cNvSpPr>
            <a:spLocks noChangeShapeType="1"/>
          </p:cNvSpPr>
          <p:nvPr/>
        </p:nvSpPr>
        <p:spPr bwMode="auto">
          <a:xfrm>
            <a:off x="14478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3" name="Line 17"/>
          <p:cNvSpPr>
            <a:spLocks noChangeShapeType="1"/>
          </p:cNvSpPr>
          <p:nvPr/>
        </p:nvSpPr>
        <p:spPr bwMode="auto">
          <a:xfrm>
            <a:off x="3048000" y="2693679"/>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4" name="Line 18"/>
          <p:cNvSpPr>
            <a:spLocks noChangeShapeType="1"/>
          </p:cNvSpPr>
          <p:nvPr/>
        </p:nvSpPr>
        <p:spPr bwMode="auto">
          <a:xfrm>
            <a:off x="45720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5" name="Line 19"/>
          <p:cNvSpPr>
            <a:spLocks noChangeShapeType="1"/>
          </p:cNvSpPr>
          <p:nvPr/>
        </p:nvSpPr>
        <p:spPr bwMode="auto">
          <a:xfrm>
            <a:off x="6019800" y="2693679"/>
            <a:ext cx="1219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16" name="Line 20"/>
          <p:cNvSpPr>
            <a:spLocks noChangeShapeType="1"/>
          </p:cNvSpPr>
          <p:nvPr/>
        </p:nvSpPr>
        <p:spPr bwMode="auto">
          <a:xfrm>
            <a:off x="7467600" y="2693679"/>
            <a:ext cx="11430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27" name="Rectangle 31"/>
          <p:cNvSpPr>
            <a:spLocks noChangeArrowheads="1"/>
          </p:cNvSpPr>
          <p:nvPr/>
        </p:nvSpPr>
        <p:spPr bwMode="auto">
          <a:xfrm>
            <a:off x="2133600" y="1341129"/>
            <a:ext cx="3124200"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spcBef>
                <a:spcPct val="20000"/>
              </a:spcBef>
            </a:pPr>
            <a:r>
              <a:rPr lang="en-US" altLang="en-US" b="1" dirty="0">
                <a:solidFill>
                  <a:srgbClr val="CC0000"/>
                </a:solidFill>
                <a:latin typeface="Arial" charset="0"/>
              </a:rPr>
              <a:t>Statement of Financial Position</a:t>
            </a:r>
          </a:p>
        </p:txBody>
      </p:sp>
      <p:sp>
        <p:nvSpPr>
          <p:cNvPr id="132128" name="Line 32"/>
          <p:cNvSpPr>
            <a:spLocks noChangeShapeType="1"/>
          </p:cNvSpPr>
          <p:nvPr/>
        </p:nvSpPr>
        <p:spPr bwMode="auto">
          <a:xfrm>
            <a:off x="1447800" y="2160279"/>
            <a:ext cx="42672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132129" name="Line 33"/>
          <p:cNvSpPr>
            <a:spLocks noChangeShapeType="1"/>
          </p:cNvSpPr>
          <p:nvPr/>
        </p:nvSpPr>
        <p:spPr bwMode="auto">
          <a:xfrm>
            <a:off x="6019800" y="2160279"/>
            <a:ext cx="25908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p>
        </p:txBody>
      </p:sp>
      <p:sp>
        <p:nvSpPr>
          <p:cNvPr id="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
        <p:nvSpPr>
          <p:cNvPr id="29" name="Line 2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0" name="Down Arrow 29"/>
          <p:cNvSpPr/>
          <p:nvPr/>
        </p:nvSpPr>
        <p:spPr bwMode="auto">
          <a:xfrm rot="10800000">
            <a:off x="1694688" y="3139439"/>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1" name="Down Arrow 30"/>
          <p:cNvSpPr/>
          <p:nvPr/>
        </p:nvSpPr>
        <p:spPr bwMode="auto">
          <a:xfrm rot="10800000">
            <a:off x="7790688" y="3137848"/>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2" name="Down Arrow 31"/>
          <p:cNvSpPr/>
          <p:nvPr/>
        </p:nvSpPr>
        <p:spPr bwMode="auto">
          <a:xfrm>
            <a:off x="32948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3" name="Down Arrow 32"/>
          <p:cNvSpPr/>
          <p:nvPr/>
        </p:nvSpPr>
        <p:spPr bwMode="auto">
          <a:xfrm>
            <a:off x="48188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4" name="Down Arrow 33"/>
          <p:cNvSpPr/>
          <p:nvPr/>
        </p:nvSpPr>
        <p:spPr bwMode="auto">
          <a:xfrm>
            <a:off x="6419088" y="3151496"/>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5" name="Down Arrow 34"/>
          <p:cNvSpPr/>
          <p:nvPr/>
        </p:nvSpPr>
        <p:spPr bwMode="auto">
          <a:xfrm>
            <a:off x="7798648" y="4739640"/>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6" name="Down Arrow 35"/>
          <p:cNvSpPr/>
          <p:nvPr/>
        </p:nvSpPr>
        <p:spPr bwMode="auto">
          <a:xfrm>
            <a:off x="1698008" y="4724400"/>
            <a:ext cx="667512" cy="822960"/>
          </a:xfrm>
          <a:prstGeom prst="downArrow">
            <a:avLst/>
          </a:prstGeom>
          <a:solidFill>
            <a:srgbClr val="CC0000"/>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7" name="Down Arrow 36"/>
          <p:cNvSpPr/>
          <p:nvPr/>
        </p:nvSpPr>
        <p:spPr bwMode="auto">
          <a:xfrm rot="10800000">
            <a:off x="3290249"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8" name="Down Arrow 37"/>
          <p:cNvSpPr/>
          <p:nvPr/>
        </p:nvSpPr>
        <p:spPr bwMode="auto">
          <a:xfrm rot="10800000">
            <a:off x="4854144"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39" name="Down Arrow 38"/>
          <p:cNvSpPr/>
          <p:nvPr/>
        </p:nvSpPr>
        <p:spPr bwMode="auto">
          <a:xfrm rot="10800000">
            <a:off x="6440696" y="4710752"/>
            <a:ext cx="667512" cy="822960"/>
          </a:xfrm>
          <a:prstGeom prst="downArrow">
            <a:avLst/>
          </a:prstGeom>
          <a:solidFill>
            <a:schemeClr val="tx2">
              <a:lumMod val="50000"/>
            </a:schemeClr>
          </a:solidFill>
          <a:ln w="12700" cap="sq" cmpd="sng" algn="ctr">
            <a:solidFill>
              <a:schemeClr val="tx1"/>
            </a:solidFill>
            <a:prstDash val="solid"/>
            <a:round/>
            <a:headEnd type="none" w="sm" len="sm"/>
            <a:tailEnd type="none" w="sm" len="sm"/>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4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74738075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00"/>
                                        <p:tgtEl>
                                          <p:spTgt spid="30"/>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up)">
                                      <p:cBhvr>
                                        <p:cTn id="19" dur="500"/>
                                        <p:tgtEl>
                                          <p:spTgt spid="33"/>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u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up)">
                                      <p:cBhvr>
                                        <p:cTn id="30" dur="500"/>
                                        <p:tgtEl>
                                          <p:spTgt spid="35"/>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wipe(down)">
                                      <p:cBhvr>
                                        <p:cTn id="33" dur="500"/>
                                        <p:tgtEl>
                                          <p:spTgt spid="37"/>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down)">
                                      <p:cBhvr>
                                        <p:cTn id="36" dur="500"/>
                                        <p:tgtEl>
                                          <p:spTgt spid="3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down)">
                                      <p:cBhvr>
                                        <p:cTn id="3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33400" y="19050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lvl1pPr>
              <a:defRPr sz="2400">
                <a:solidFill>
                  <a:schemeClr val="tx1"/>
                </a:solidFill>
                <a:latin typeface="Comic Sans MS" pitchFamily="66" charset="0"/>
              </a:defRPr>
            </a:lvl1pPr>
            <a:lvl2pPr marL="685800" indent="-455613">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5000"/>
              </a:lnSpc>
              <a:spcBef>
                <a:spcPts val="1200"/>
              </a:spcBef>
              <a:buClr>
                <a:schemeClr val="tx1"/>
              </a:buClr>
              <a:buFont typeface="Wingdings" pitchFamily="2" charset="2"/>
              <a:buNone/>
            </a:pPr>
            <a:r>
              <a:rPr lang="en-US" altLang="en-US" sz="2300" b="1" dirty="0">
                <a:latin typeface="Liberation Sans" panose="020B0604020202020204" pitchFamily="34" charset="0"/>
              </a:rPr>
              <a:t>Debits: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increase both assets and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decrease both assets and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increase assets and decrease liabilities.</a:t>
            </a:r>
          </a:p>
          <a:p>
            <a:pPr lvl="1"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decrease assets and increase liabilities.</a:t>
            </a:r>
          </a:p>
        </p:txBody>
      </p:sp>
      <p:sp>
        <p:nvSpPr>
          <p:cNvPr id="14340"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341"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p>
            <a:pPr algn="l"/>
            <a:r>
              <a:rPr lang="en-US" altLang="en-US" sz="3000" b="1" dirty="0">
                <a:solidFill>
                  <a:srgbClr val="CC0000"/>
                </a:solidFill>
                <a:latin typeface="Liberation Sans" panose="020B0604020202020204" pitchFamily="34" charset="0"/>
              </a:rPr>
              <a:t>Question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9" name="Notched Right Arrow 8"/>
          <p:cNvSpPr/>
          <p:nvPr/>
        </p:nvSpPr>
        <p:spPr bwMode="auto">
          <a:xfrm>
            <a:off x="180109" y="373380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533400" y="19050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p>
            <a:pPr algn="l">
              <a:lnSpc>
                <a:spcPct val="125000"/>
              </a:lnSpc>
              <a:spcBef>
                <a:spcPts val="1200"/>
              </a:spcBef>
              <a:buClr>
                <a:schemeClr val="tx1"/>
              </a:buClr>
              <a:buFont typeface="Wingdings" pitchFamily="2" charset="2"/>
              <a:buNone/>
            </a:pPr>
            <a:r>
              <a:rPr lang="en-US" altLang="en-US" sz="2300" b="1" dirty="0">
                <a:latin typeface="Liberation Sans" panose="020B0604020202020204" pitchFamily="34" charset="0"/>
              </a:rPr>
              <a:t>Accounts that normally have debit balances are:</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expenses, and revenues.</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expenses, and equity.</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liabilities, and dividends.</a:t>
            </a:r>
          </a:p>
          <a:p>
            <a:pPr marL="685800" lvl="1" indent="-455613" algn="l">
              <a:lnSpc>
                <a:spcPct val="125000"/>
              </a:lnSpc>
              <a:spcBef>
                <a:spcPts val="1200"/>
              </a:spcBef>
              <a:buClr>
                <a:schemeClr val="tx1"/>
              </a:buClr>
              <a:buFont typeface="Wingdings" pitchFamily="2" charset="2"/>
              <a:buAutoNum type="alphaLcPeriod"/>
            </a:pPr>
            <a:r>
              <a:rPr lang="en-US" altLang="en-US" sz="2300" b="1" dirty="0">
                <a:latin typeface="Liberation Sans" panose="020B0604020202020204" pitchFamily="34" charset="0"/>
              </a:rPr>
              <a:t>assets, dividends, and expenses.</a:t>
            </a:r>
          </a:p>
        </p:txBody>
      </p:sp>
      <p:sp>
        <p:nvSpPr>
          <p:cNvPr id="15364"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5365"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spAutoFit/>
          </a:bodyPr>
          <a:lstStyle/>
          <a:p>
            <a:pPr algn="l"/>
            <a:r>
              <a:rPr lang="en-US" altLang="en-US" sz="3000" b="1" dirty="0">
                <a:solidFill>
                  <a:srgbClr val="CC0000"/>
                </a:solidFill>
                <a:latin typeface="Liberation Sans" panose="020B0604020202020204" pitchFamily="34" charset="0"/>
              </a:rPr>
              <a:t>Question</a:t>
            </a: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8" name="Notched Right Arrow 7"/>
          <p:cNvSpPr/>
          <p:nvPr/>
        </p:nvSpPr>
        <p:spPr bwMode="auto">
          <a:xfrm>
            <a:off x="180109" y="4306824"/>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
        <p:nvSpPr>
          <p:cNvPr id="9"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Debit/Credit Rules</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3657600" cy="560388"/>
          </a:xfrm>
          <a:prstGeom prst="rect">
            <a:avLst/>
          </a:prstGeom>
          <a:noFill/>
          <a:ln>
            <a:noFill/>
          </a:ln>
          <a:effectLst/>
        </p:spPr>
        <p:txBody>
          <a:bodyPr lIns="90488" tIns="44450" rIns="90488" bIns="44450" anchor="ctr" anchorCtr="0"/>
          <a:lstStyle/>
          <a:p>
            <a:pPr algn="l"/>
            <a:r>
              <a:rPr lang="en-US" altLang="en-US" sz="2800" b="1" i="0" dirty="0" smtClean="0">
                <a:solidFill>
                  <a:srgbClr val="660066"/>
                </a:solidFill>
                <a:latin typeface="Liberation Sans" panose="020B0604020202020204" pitchFamily="34" charset="0"/>
              </a:rPr>
              <a:t>INVESTOR INSIGHT</a:t>
            </a:r>
            <a:endParaRPr lang="en-US" altLang="en-US" sz="2800" b="1" i="0" dirty="0">
              <a:solidFill>
                <a:srgbClr val="660066"/>
              </a:solidFill>
              <a:latin typeface="Liberation Sans" panose="020B0604020202020204" pitchFamily="34" charset="0"/>
            </a:endParaRPr>
          </a:p>
        </p:txBody>
      </p:sp>
      <p:sp>
        <p:nvSpPr>
          <p:cNvPr id="2" name="Rectangle 1"/>
          <p:cNvSpPr/>
          <p:nvPr/>
        </p:nvSpPr>
        <p:spPr>
          <a:xfrm>
            <a:off x="484496" y="1187644"/>
            <a:ext cx="8153400" cy="3083921"/>
          </a:xfrm>
          <a:prstGeom prst="rect">
            <a:avLst/>
          </a:prstGeom>
        </p:spPr>
        <p:txBody>
          <a:bodyPr wrap="square">
            <a:spAutoFit/>
          </a:bodyPr>
          <a:lstStyle/>
          <a:p>
            <a:pPr algn="just">
              <a:lnSpc>
                <a:spcPct val="110000"/>
              </a:lnSpc>
              <a:spcBef>
                <a:spcPts val="600"/>
              </a:spcBef>
            </a:pPr>
            <a:r>
              <a:rPr lang="en-US" sz="2200" dirty="0" smtClean="0">
                <a:latin typeface="Liberation Sans" panose="020B0604020202020204" pitchFamily="34" charset="0"/>
              </a:rPr>
              <a:t>The </a:t>
            </a:r>
            <a:r>
              <a:rPr lang="en-US" sz="2200" b="1" dirty="0" smtClean="0">
                <a:solidFill>
                  <a:srgbClr val="CC0000"/>
                </a:solidFill>
                <a:latin typeface="Liberation Sans" panose="020B0604020202020204" pitchFamily="34" charset="0"/>
              </a:rPr>
              <a:t>Brothers Elephants </a:t>
            </a:r>
            <a:r>
              <a:rPr lang="en-US" sz="2200" dirty="0" smtClean="0">
                <a:latin typeface="Liberation Sans" panose="020B0604020202020204" pitchFamily="34" charset="0"/>
              </a:rPr>
              <a:t>(TWN) baseball team probably has these major revenue and expense accounts:</a:t>
            </a:r>
          </a:p>
          <a:p>
            <a:pPr algn="just">
              <a:lnSpc>
                <a:spcPct val="110000"/>
              </a:lnSpc>
              <a:spcBef>
                <a:spcPts val="600"/>
              </a:spcBef>
              <a:tabLst>
                <a:tab pos="2401888" algn="ctr"/>
                <a:tab pos="5881688" algn="ctr"/>
              </a:tabLst>
            </a:pPr>
            <a:r>
              <a:rPr lang="en-US" sz="2200" dirty="0" smtClean="0">
                <a:latin typeface="Liberation Sans" panose="020B0604020202020204" pitchFamily="34" charset="0"/>
              </a:rPr>
              <a:t>	</a:t>
            </a:r>
            <a:r>
              <a:rPr lang="en-US" sz="2200" b="1" dirty="0" smtClean="0">
                <a:latin typeface="Liberation Sans" panose="020B0604020202020204" pitchFamily="34" charset="0"/>
              </a:rPr>
              <a:t>Revenues	 Expenses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Admissions </a:t>
            </a:r>
            <a:r>
              <a:rPr lang="en-US" sz="2200" dirty="0">
                <a:latin typeface="Liberation Sans" panose="020B0604020202020204" pitchFamily="34" charset="0"/>
              </a:rPr>
              <a:t>(ticket sales) </a:t>
            </a:r>
            <a:r>
              <a:rPr lang="en-US" sz="2200" dirty="0" smtClean="0">
                <a:latin typeface="Liberation Sans" panose="020B0604020202020204" pitchFamily="34" charset="0"/>
              </a:rPr>
              <a:t>	Players</a:t>
            </a:r>
            <a:r>
              <a:rPr lang="en-US" sz="2200" dirty="0">
                <a:latin typeface="Liberation Sans" panose="020B0604020202020204" pitchFamily="34" charset="0"/>
              </a:rPr>
              <a:t>’ </a:t>
            </a:r>
            <a:r>
              <a:rPr lang="en-US" sz="2200" dirty="0" smtClean="0">
                <a:latin typeface="Liberation Sans" panose="020B0604020202020204" pitchFamily="34" charset="0"/>
              </a:rPr>
              <a:t>salaries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Concessions 	Administrative salaries</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Television </a:t>
            </a:r>
            <a:r>
              <a:rPr lang="en-US" sz="2200" dirty="0">
                <a:latin typeface="Liberation Sans" panose="020B0604020202020204" pitchFamily="34" charset="0"/>
              </a:rPr>
              <a:t>and radio </a:t>
            </a:r>
            <a:r>
              <a:rPr lang="en-US" sz="2200" dirty="0" smtClean="0">
                <a:latin typeface="Liberation Sans" panose="020B0604020202020204" pitchFamily="34" charset="0"/>
              </a:rPr>
              <a:t>	Travel</a:t>
            </a:r>
          </a:p>
          <a:p>
            <a:pPr algn="just">
              <a:lnSpc>
                <a:spcPct val="110000"/>
              </a:lnSpc>
              <a:spcBef>
                <a:spcPts val="600"/>
              </a:spcBef>
              <a:tabLst>
                <a:tab pos="1092200" algn="l"/>
                <a:tab pos="4681538" algn="l"/>
              </a:tabLst>
            </a:pPr>
            <a:r>
              <a:rPr lang="en-US" sz="2200" dirty="0" smtClean="0">
                <a:latin typeface="Liberation Sans" panose="020B0604020202020204" pitchFamily="34" charset="0"/>
              </a:rPr>
              <a:t>	Advertising 	Stadium </a:t>
            </a:r>
            <a:r>
              <a:rPr lang="en-US" sz="2200" dirty="0">
                <a:latin typeface="Liberation Sans" panose="020B0604020202020204" pitchFamily="34" charset="0"/>
              </a:rPr>
              <a:t>maintenance</a:t>
            </a:r>
          </a:p>
        </p:txBody>
      </p:sp>
      <p:sp>
        <p:nvSpPr>
          <p:cNvPr id="4" name="Rectangle 3"/>
          <p:cNvSpPr>
            <a:spLocks noChangeArrowheads="1"/>
          </p:cNvSpPr>
          <p:nvPr/>
        </p:nvSpPr>
        <p:spPr bwMode="auto">
          <a:xfrm>
            <a:off x="4218296" y="465468"/>
            <a:ext cx="3276600" cy="560388"/>
          </a:xfrm>
          <a:prstGeom prst="rect">
            <a:avLst/>
          </a:prstGeom>
          <a:noFill/>
          <a:ln>
            <a:noFill/>
          </a:ln>
          <a:effectLst/>
        </p:spPr>
        <p:txBody>
          <a:bodyPr lIns="90488" tIns="44450" rIns="90488" bIns="44450" anchor="ctr" anchorCtr="0"/>
          <a:lstStyle/>
          <a:p>
            <a:pPr marL="53975" algn="l"/>
            <a:r>
              <a:rPr lang="en-US" altLang="en-US" b="1" i="0" dirty="0" smtClean="0">
                <a:latin typeface="Liberation Sans" panose="020B0604020202020204" pitchFamily="34" charset="0"/>
              </a:rPr>
              <a:t>Keeping Score</a:t>
            </a:r>
            <a:endParaRPr lang="en-US" altLang="en-US" b="1" i="0" dirty="0">
              <a:latin typeface="Liberation Sans" panose="020B0604020202020204" pitchFamily="34" charset="0"/>
            </a:endParaRPr>
          </a:p>
        </p:txBody>
      </p:sp>
      <p:cxnSp>
        <p:nvCxnSpPr>
          <p:cNvPr id="6" name="Straight Connector 5"/>
          <p:cNvCxnSpPr/>
          <p:nvPr/>
        </p:nvCxnSpPr>
        <p:spPr bwMode="auto">
          <a:xfrm>
            <a:off x="1676400" y="2424752"/>
            <a:ext cx="2999096" cy="0"/>
          </a:xfrm>
          <a:prstGeom prst="line">
            <a:avLst/>
          </a:prstGeom>
          <a:solidFill>
            <a:schemeClr val="accent1"/>
          </a:solidFill>
          <a:ln w="285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p:cNvCxnSpPr/>
          <p:nvPr/>
        </p:nvCxnSpPr>
        <p:spPr bwMode="auto">
          <a:xfrm>
            <a:off x="5258213" y="2436668"/>
            <a:ext cx="2563091" cy="0"/>
          </a:xfrm>
          <a:prstGeom prst="line">
            <a:avLst/>
          </a:prstGeom>
          <a:solidFill>
            <a:schemeClr val="accent1"/>
          </a:solidFill>
          <a:ln w="28575" cap="sq" cmpd="sng" algn="ctr">
            <a:solidFill>
              <a:schemeClr val="tx1"/>
            </a:solid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484496" y="4419600"/>
            <a:ext cx="8153400" cy="1311128"/>
          </a:xfrm>
          <a:prstGeom prst="rect">
            <a:avLst/>
          </a:prstGeom>
        </p:spPr>
        <p:txBody>
          <a:bodyPr wrap="square">
            <a:spAutoFit/>
          </a:bodyPr>
          <a:lstStyle/>
          <a:p>
            <a:pPr algn="just">
              <a:lnSpc>
                <a:spcPct val="120000"/>
              </a:lnSpc>
              <a:spcBef>
                <a:spcPts val="600"/>
              </a:spcBef>
            </a:pPr>
            <a:r>
              <a:rPr lang="en-US" sz="2200" dirty="0">
                <a:latin typeface="Liberation Sans" panose="020B0604020202020204" pitchFamily="34" charset="0"/>
              </a:rPr>
              <a:t>Do you think that the </a:t>
            </a:r>
            <a:r>
              <a:rPr lang="en-US" sz="2200" b="1" dirty="0">
                <a:solidFill>
                  <a:srgbClr val="CC0000"/>
                </a:solidFill>
                <a:latin typeface="Liberation Sans" panose="020B0604020202020204" pitchFamily="34" charset="0"/>
              </a:rPr>
              <a:t>Manchester United </a:t>
            </a:r>
            <a:r>
              <a:rPr lang="en-US" sz="2200" dirty="0">
                <a:latin typeface="Liberation Sans" panose="020B0604020202020204" pitchFamily="34" charset="0"/>
              </a:rPr>
              <a:t>(GBR) football (soccer) club would </a:t>
            </a:r>
            <a:r>
              <a:rPr lang="en-US" sz="2200" dirty="0" smtClean="0">
                <a:latin typeface="Liberation Sans" panose="020B0604020202020204" pitchFamily="34" charset="0"/>
              </a:rPr>
              <a:t>be likely </a:t>
            </a:r>
            <a:r>
              <a:rPr lang="en-US" sz="2200" dirty="0">
                <a:latin typeface="Liberation Sans" panose="020B0604020202020204" pitchFamily="34" charset="0"/>
              </a:rPr>
              <a:t>to have the same major revenue and expense accounts as Brother Elephants?</a:t>
            </a:r>
          </a:p>
        </p:txBody>
      </p:sp>
      <p:sp>
        <p:nvSpPr>
          <p:cNvPr id="9" name="Rectangle 8"/>
          <p:cNvSpPr/>
          <p:nvPr/>
        </p:nvSpPr>
        <p:spPr bwMode="auto">
          <a:xfrm>
            <a:off x="332096" y="353704"/>
            <a:ext cx="8458200" cy="5445456"/>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804848"/>
            <a:ext cx="8476488" cy="161358"/>
          </a:xfrm>
          <a:prstGeom prst="rect">
            <a:avLst/>
          </a:prstGeom>
          <a:solidFill>
            <a:srgbClr val="66006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44763593"/>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39" y="367352"/>
            <a:ext cx="8208963" cy="6057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2"/>
          <p:cNvSpPr>
            <a:spLocks noChangeArrowheads="1"/>
          </p:cNvSpPr>
          <p:nvPr/>
        </p:nvSpPr>
        <p:spPr bwMode="auto">
          <a:xfrm>
            <a:off x="5143500" y="313068"/>
            <a:ext cx="30861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smtClean="0">
                <a:solidFill>
                  <a:srgbClr val="CC0000"/>
                </a:solidFill>
                <a:latin typeface="Liberation Sans" panose="020B0604020202020204" pitchFamily="34" charset="0"/>
              </a:rPr>
              <a:t>Equity Relationships</a:t>
            </a:r>
            <a:endParaRPr lang="en-US" altLang="en-US" sz="3200" b="1" dirty="0">
              <a:solidFill>
                <a:srgbClr val="CC0000"/>
              </a:solidFill>
              <a:latin typeface="Liberation Sans" panose="020B0604020202020204" pitchFamily="34" charset="0"/>
            </a:endParaRPr>
          </a:p>
        </p:txBody>
      </p:sp>
      <p:sp>
        <p:nvSpPr>
          <p:cNvPr id="2" name="Rectangle 1"/>
          <p:cNvSpPr/>
          <p:nvPr/>
        </p:nvSpPr>
        <p:spPr>
          <a:xfrm>
            <a:off x="5873087" y="5715000"/>
            <a:ext cx="1905000" cy="461665"/>
          </a:xfrm>
          <a:prstGeom prst="rect">
            <a:avLst/>
          </a:prstGeom>
        </p:spPr>
        <p:txBody>
          <a:bodyPr wrap="square">
            <a:spAutoFit/>
          </a:bodyPr>
          <a:lstStyle/>
          <a:p>
            <a:pPr algn="l"/>
            <a:r>
              <a:rPr lang="en-US" sz="1200" b="1" dirty="0" smtClean="0">
                <a:latin typeface="Liberation Sans" panose="020B0604020202020204" pitchFamily="34" charset="0"/>
              </a:rPr>
              <a:t>Illustration 2-11</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Equity relationships</a:t>
            </a:r>
            <a:endParaRPr lang="en-US" sz="1200"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451757434"/>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4" name="Rectangle 4"/>
          <p:cNvSpPr>
            <a:spLocks noChangeArrowheads="1"/>
          </p:cNvSpPr>
          <p:nvPr/>
        </p:nvSpPr>
        <p:spPr bwMode="auto">
          <a:xfrm>
            <a:off x="533400" y="1295400"/>
            <a:ext cx="82296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10287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543050" indent="-457200" algn="l">
              <a:spcBef>
                <a:spcPct val="20000"/>
              </a:spcBef>
              <a:buClr>
                <a:schemeClr val="accent2"/>
              </a:buClr>
              <a:buSzPct val="75000"/>
              <a:buFont typeface="Wingdings" pitchFamily="2" charset="2"/>
              <a:buChar char="l"/>
              <a:defRPr sz="2000" b="1">
                <a:solidFill>
                  <a:schemeClr val="bg2"/>
                </a:solidFill>
                <a:latin typeface="Arial" charset="0"/>
              </a:defRPr>
            </a:lvl3pPr>
            <a:lvl4pPr marL="2114550" indent="-457200" algn="l">
              <a:spcBef>
                <a:spcPct val="20000"/>
              </a:spcBef>
              <a:buClr>
                <a:schemeClr val="accent2"/>
              </a:buClr>
              <a:buSzPct val="75000"/>
              <a:buFont typeface="Wingdings" pitchFamily="2" charset="2"/>
              <a:buChar char="l"/>
              <a:defRPr sz="2000" b="1">
                <a:solidFill>
                  <a:schemeClr val="bg2"/>
                </a:solidFill>
                <a:latin typeface="Arial" charset="0"/>
              </a:defRPr>
            </a:lvl4pPr>
            <a:lvl5pPr marL="2686050" indent="-457200" algn="l">
              <a:spcBef>
                <a:spcPct val="20000"/>
              </a:spcBef>
              <a:buClr>
                <a:schemeClr val="accent2"/>
              </a:buClr>
              <a:buSzPct val="75000"/>
              <a:buFont typeface="Wingdings" pitchFamily="2" charset="2"/>
              <a:buChar char="l"/>
              <a:defRPr sz="2000" b="1">
                <a:solidFill>
                  <a:schemeClr val="bg2"/>
                </a:solidFill>
                <a:latin typeface="Arial" charset="0"/>
              </a:defRPr>
            </a:lvl5pPr>
            <a:lvl6pPr marL="31432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36004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40576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4514850" indent="-4572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15000"/>
              </a:lnSpc>
              <a:spcBef>
                <a:spcPct val="25000"/>
              </a:spcBef>
              <a:spcAft>
                <a:spcPct val="50000"/>
              </a:spcAft>
              <a:buClr>
                <a:srgbClr val="800000"/>
              </a:buClr>
              <a:buSzPct val="80000"/>
              <a:buFont typeface="Wingdings" pitchFamily="2" charset="2"/>
              <a:buNone/>
            </a:pPr>
            <a:r>
              <a:rPr lang="en-US" altLang="en-US" sz="2300" dirty="0">
                <a:solidFill>
                  <a:srgbClr val="000000"/>
                </a:solidFill>
                <a:latin typeface="Liberation Sans" panose="020B0604020202020204" pitchFamily="34" charset="0"/>
              </a:rPr>
              <a:t>Relationship among the assets, </a:t>
            </a:r>
            <a:r>
              <a:rPr lang="en-US" altLang="en-US" sz="2300" dirty="0" smtClean="0">
                <a:solidFill>
                  <a:srgbClr val="000000"/>
                </a:solidFill>
                <a:latin typeface="Liberation Sans" panose="020B0604020202020204" pitchFamily="34" charset="0"/>
              </a:rPr>
              <a:t>liabilities, </a:t>
            </a:r>
            <a:r>
              <a:rPr lang="en-US" altLang="en-US" sz="2300" dirty="0">
                <a:solidFill>
                  <a:srgbClr val="000000"/>
                </a:solidFill>
                <a:latin typeface="Liberation Sans" panose="020B0604020202020204" pitchFamily="34" charset="0"/>
              </a:rPr>
              <a:t>and </a:t>
            </a:r>
            <a:r>
              <a:rPr lang="en-US" altLang="en-US" sz="2300" dirty="0" smtClean="0">
                <a:solidFill>
                  <a:srgbClr val="000000"/>
                </a:solidFill>
                <a:latin typeface="Liberation Sans" panose="020B0604020202020204" pitchFamily="34" charset="0"/>
              </a:rPr>
              <a:t>equity </a:t>
            </a:r>
            <a:r>
              <a:rPr lang="en-US" altLang="en-US" sz="2300" dirty="0">
                <a:solidFill>
                  <a:srgbClr val="000000"/>
                </a:solidFill>
                <a:latin typeface="Liberation Sans" panose="020B0604020202020204" pitchFamily="34" charset="0"/>
              </a:rPr>
              <a:t>of a business:  </a:t>
            </a:r>
          </a:p>
        </p:txBody>
      </p:sp>
      <p:sp>
        <p:nvSpPr>
          <p:cNvPr id="522245" name="Rectangle 5"/>
          <p:cNvSpPr>
            <a:spLocks noChangeArrowheads="1"/>
          </p:cNvSpPr>
          <p:nvPr/>
        </p:nvSpPr>
        <p:spPr bwMode="auto">
          <a:xfrm>
            <a:off x="533400" y="4876800"/>
            <a:ext cx="7924800" cy="898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1028700" indent="-457200">
              <a:defRPr sz="2400">
                <a:solidFill>
                  <a:schemeClr val="tx1"/>
                </a:solidFill>
                <a:latin typeface="Comic Sans MS" pitchFamily="66" charset="0"/>
              </a:defRPr>
            </a:lvl2pPr>
            <a:lvl3pPr marL="1543050" indent="-457200">
              <a:defRPr sz="2400">
                <a:solidFill>
                  <a:schemeClr val="tx1"/>
                </a:solidFill>
                <a:latin typeface="Comic Sans MS" pitchFamily="66" charset="0"/>
              </a:defRPr>
            </a:lvl3pPr>
            <a:lvl4pPr marL="2114550" indent="-457200">
              <a:defRPr sz="2400">
                <a:solidFill>
                  <a:schemeClr val="tx1"/>
                </a:solidFill>
                <a:latin typeface="Comic Sans MS" pitchFamily="66" charset="0"/>
              </a:defRPr>
            </a:lvl4pPr>
            <a:lvl5pPr marL="2686050" indent="-457200">
              <a:defRPr sz="2400">
                <a:solidFill>
                  <a:schemeClr val="tx1"/>
                </a:solidFill>
                <a:latin typeface="Comic Sans MS" pitchFamily="66" charset="0"/>
              </a:defRPr>
            </a:lvl5pPr>
            <a:lvl6pPr marL="3143250" indent="-457200" algn="ctr" eaLnBrk="0" fontAlgn="base" hangingPunct="0">
              <a:spcBef>
                <a:spcPct val="0"/>
              </a:spcBef>
              <a:spcAft>
                <a:spcPct val="0"/>
              </a:spcAft>
              <a:defRPr sz="2400">
                <a:solidFill>
                  <a:schemeClr val="tx1"/>
                </a:solidFill>
                <a:latin typeface="Comic Sans MS" pitchFamily="66" charset="0"/>
              </a:defRPr>
            </a:lvl6pPr>
            <a:lvl7pPr marL="3600450" indent="-457200" algn="ctr" eaLnBrk="0" fontAlgn="base" hangingPunct="0">
              <a:spcBef>
                <a:spcPct val="0"/>
              </a:spcBef>
              <a:spcAft>
                <a:spcPct val="0"/>
              </a:spcAft>
              <a:defRPr sz="2400">
                <a:solidFill>
                  <a:schemeClr val="tx1"/>
                </a:solidFill>
                <a:latin typeface="Comic Sans MS" pitchFamily="66" charset="0"/>
              </a:defRPr>
            </a:lvl7pPr>
            <a:lvl8pPr marL="4057650" indent="-457200" algn="ctr" eaLnBrk="0" fontAlgn="base" hangingPunct="0">
              <a:spcBef>
                <a:spcPct val="0"/>
              </a:spcBef>
              <a:spcAft>
                <a:spcPct val="0"/>
              </a:spcAft>
              <a:defRPr sz="2400">
                <a:solidFill>
                  <a:schemeClr val="tx1"/>
                </a:solidFill>
                <a:latin typeface="Comic Sans MS" pitchFamily="66" charset="0"/>
              </a:defRPr>
            </a:lvl8pPr>
            <a:lvl9pPr marL="4514850" indent="-457200" algn="ctr" eaLnBrk="0" fontAlgn="base" hangingPunct="0">
              <a:spcBef>
                <a:spcPct val="0"/>
              </a:spcBef>
              <a:spcAft>
                <a:spcPct val="0"/>
              </a:spcAft>
              <a:defRPr sz="2400">
                <a:solidFill>
                  <a:schemeClr val="tx1"/>
                </a:solidFill>
                <a:latin typeface="Comic Sans MS" pitchFamily="66" charset="0"/>
              </a:defRPr>
            </a:lvl9pPr>
          </a:lstStyle>
          <a:p>
            <a:pPr algn="l">
              <a:lnSpc>
                <a:spcPct val="115000"/>
              </a:lnSpc>
              <a:spcBef>
                <a:spcPct val="25000"/>
              </a:spcBef>
              <a:spcAft>
                <a:spcPct val="50000"/>
              </a:spcAft>
              <a:buClr>
                <a:srgbClr val="800000"/>
              </a:buClr>
              <a:buSzPct val="80000"/>
              <a:buFont typeface="Wingdings" pitchFamily="2" charset="2"/>
              <a:buNone/>
            </a:pPr>
            <a:r>
              <a:rPr lang="en-US" altLang="en-US" sz="2300" dirty="0">
                <a:latin typeface="Liberation Sans" panose="020B0604020202020204" pitchFamily="34" charset="0"/>
              </a:rPr>
              <a:t>The equation must be in balance after every transaction.  </a:t>
            </a:r>
            <a:r>
              <a:rPr lang="en-US" altLang="en-US" sz="2300" dirty="0" smtClean="0">
                <a:latin typeface="Liberation Sans" panose="020B0604020202020204" pitchFamily="34" charset="0"/>
              </a:rPr>
              <a:t>Total </a:t>
            </a:r>
            <a:r>
              <a:rPr lang="en-US" altLang="en-US" sz="2300" b="1" dirty="0" smtClean="0">
                <a:latin typeface="Liberation Sans" panose="020B0604020202020204" pitchFamily="34" charset="0"/>
              </a:rPr>
              <a:t>Debits</a:t>
            </a:r>
            <a:r>
              <a:rPr lang="en-US" altLang="en-US" sz="2300" dirty="0" smtClean="0">
                <a:latin typeface="Liberation Sans" panose="020B0604020202020204" pitchFamily="34" charset="0"/>
              </a:rPr>
              <a:t> must equal total </a:t>
            </a:r>
            <a:r>
              <a:rPr lang="en-US" altLang="en-US" sz="2300" b="1" dirty="0" smtClean="0">
                <a:latin typeface="Liberation Sans" panose="020B0604020202020204" pitchFamily="34" charset="0"/>
              </a:rPr>
              <a:t>Credits</a:t>
            </a:r>
            <a:r>
              <a:rPr lang="en-US" altLang="en-US" sz="2300" dirty="0" smtClean="0">
                <a:latin typeface="Liberation Sans" panose="020B0604020202020204" pitchFamily="34" charset="0"/>
              </a:rPr>
              <a:t>.</a:t>
            </a:r>
            <a:endParaRPr lang="en-US" altLang="en-US" sz="2300" dirty="0">
              <a:latin typeface="Liberation Sans" panose="020B0604020202020204" pitchFamily="34" charset="0"/>
            </a:endParaRPr>
          </a:p>
        </p:txBody>
      </p:sp>
      <p:sp>
        <p:nvSpPr>
          <p:cNvPr id="1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Summary of </a:t>
            </a:r>
            <a:r>
              <a:rPr lang="en-US" altLang="en-US" sz="3200" b="1" dirty="0" smtClean="0">
                <a:solidFill>
                  <a:srgbClr val="CC0000"/>
                </a:solidFill>
                <a:latin typeface="Liberation Sans" panose="020B0604020202020204" pitchFamily="34" charset="0"/>
              </a:rPr>
              <a:t>Debit/Credit </a:t>
            </a:r>
            <a:r>
              <a:rPr lang="en-US" altLang="en-US" sz="3200" b="1" dirty="0">
                <a:solidFill>
                  <a:srgbClr val="CC0000"/>
                </a:solidFill>
                <a:latin typeface="Liberation Sans" panose="020B0604020202020204" pitchFamily="34" charset="0"/>
              </a:rPr>
              <a:t>Rules</a:t>
            </a:r>
          </a:p>
        </p:txBody>
      </p:sp>
      <p:sp>
        <p:nvSpPr>
          <p:cNvPr id="19" name="Line 1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pic>
        <p:nvPicPr>
          <p:cNvPr id="21"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78100"/>
            <a:ext cx="8534400" cy="18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25" name="Text Box 5"/>
          <p:cNvSpPr txBox="1">
            <a:spLocks noChangeArrowheads="1"/>
          </p:cNvSpPr>
          <p:nvPr/>
        </p:nvSpPr>
        <p:spPr bwMode="auto">
          <a:xfrm>
            <a:off x="6705600" y="2209800"/>
            <a:ext cx="2209800" cy="46166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28575" cap="sq" algn="ctr">
                <a:solidFill>
                  <a:srgbClr val="8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2-12</a:t>
            </a:r>
          </a:p>
          <a:p>
            <a:pPr algn="l"/>
            <a:r>
              <a:rPr lang="en-US" altLang="en-US" sz="1200" dirty="0" smtClean="0">
                <a:latin typeface="Liberation Sans" panose="020B0604020202020204" pitchFamily="34" charset="0"/>
              </a:rPr>
              <a:t>Summary of debit/credit rules</a:t>
            </a:r>
            <a:endParaRPr lang="en-US" altLang="en-US" sz="1200" dirty="0">
              <a:latin typeface="Liberation Sans" panose="020B0604020202020204" pitchFamily="34" charset="0"/>
            </a:endParaRPr>
          </a:p>
        </p:txBody>
      </p:sp>
    </p:spTree>
    <p:extLst>
      <p:ext uri="{BB962C8B-B14F-4D97-AF65-F5344CB8AC3E}">
        <p14:creationId xmlns:p14="http://schemas.microsoft.com/office/powerpoint/2010/main" val="2983562298"/>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Rectangle 18"/>
          <p:cNvSpPr>
            <a:spLocks noChangeArrowheads="1"/>
          </p:cNvSpPr>
          <p:nvPr/>
        </p:nvSpPr>
        <p:spPr bwMode="auto">
          <a:xfrm>
            <a:off x="685800" y="1268104"/>
            <a:ext cx="8058150" cy="3170099"/>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5000"/>
              </a:lnSpc>
            </a:pPr>
            <a:r>
              <a:rPr lang="en-US" sz="2000" dirty="0" smtClean="0">
                <a:latin typeface="Liberation Sans" panose="020B0604020202020204" pitchFamily="34" charset="0"/>
              </a:rPr>
              <a:t>Kate </a:t>
            </a:r>
            <a:r>
              <a:rPr lang="en-US" sz="2000" dirty="0">
                <a:latin typeface="Liberation Sans" panose="020B0604020202020204" pitchFamily="34" charset="0"/>
              </a:rPr>
              <a:t>Browne, president of Hair It </a:t>
            </a:r>
            <a:r>
              <a:rPr lang="en-US" sz="2000" dirty="0" smtClean="0">
                <a:latin typeface="Liberation Sans" panose="020B0604020202020204" pitchFamily="34" charset="0"/>
              </a:rPr>
              <a:t>Is Company SA, </a:t>
            </a:r>
            <a:r>
              <a:rPr lang="en-US" sz="2000" dirty="0">
                <a:latin typeface="Liberation Sans" panose="020B0604020202020204" pitchFamily="34" charset="0"/>
              </a:rPr>
              <a:t>has just rented space in a shopping mall </a:t>
            </a:r>
            <a:r>
              <a:rPr lang="en-US" sz="2000" dirty="0" smtClean="0">
                <a:latin typeface="Liberation Sans" panose="020B0604020202020204" pitchFamily="34" charset="0"/>
              </a:rPr>
              <a:t>in which </a:t>
            </a:r>
            <a:r>
              <a:rPr lang="en-US" sz="2000" dirty="0">
                <a:latin typeface="Liberation Sans" panose="020B0604020202020204" pitchFamily="34" charset="0"/>
              </a:rPr>
              <a:t>she will open and operate a beauty salon. A friend has advised Kate to set up </a:t>
            </a:r>
            <a:r>
              <a:rPr lang="en-US" sz="2000" dirty="0" smtClean="0">
                <a:latin typeface="Liberation Sans" panose="020B0604020202020204" pitchFamily="34" charset="0"/>
              </a:rPr>
              <a:t>a double-entry </a:t>
            </a:r>
            <a:r>
              <a:rPr lang="en-US" sz="2000" dirty="0">
                <a:latin typeface="Liberation Sans" panose="020B0604020202020204" pitchFamily="34" charset="0"/>
              </a:rPr>
              <a:t>set of accounting records in which to record all of her business transactions</a:t>
            </a:r>
            <a:r>
              <a:rPr lang="en-US" sz="2000" dirty="0" smtClean="0">
                <a:latin typeface="Liberation Sans" panose="020B0604020202020204" pitchFamily="34" charset="0"/>
              </a:rPr>
              <a:t>. </a:t>
            </a:r>
          </a:p>
          <a:p>
            <a:pPr indent="457200" algn="l">
              <a:lnSpc>
                <a:spcPct val="125000"/>
              </a:lnSpc>
            </a:pPr>
            <a:r>
              <a:rPr lang="en-US" sz="2000" dirty="0" smtClean="0">
                <a:latin typeface="Liberation Sans" panose="020B0604020202020204" pitchFamily="34" charset="0"/>
              </a:rPr>
              <a:t>Identify </a:t>
            </a:r>
            <a:r>
              <a:rPr lang="en-US" sz="2000" dirty="0">
                <a:latin typeface="Liberation Sans" panose="020B0604020202020204" pitchFamily="34" charset="0"/>
              </a:rPr>
              <a:t>the balance sheet accounts that Hair It </a:t>
            </a:r>
            <a:r>
              <a:rPr lang="en-US" sz="2000" dirty="0" smtClean="0">
                <a:latin typeface="Liberation Sans" panose="020B0604020202020204" pitchFamily="34" charset="0"/>
              </a:rPr>
              <a:t>Is Company </a:t>
            </a:r>
            <a:r>
              <a:rPr lang="en-US" sz="2000" dirty="0">
                <a:latin typeface="Liberation Sans" panose="020B0604020202020204" pitchFamily="34" charset="0"/>
              </a:rPr>
              <a:t>will likely use to record </a:t>
            </a:r>
            <a:r>
              <a:rPr lang="en-US" sz="2000" dirty="0" smtClean="0">
                <a:latin typeface="Liberation Sans" panose="020B0604020202020204" pitchFamily="34" charset="0"/>
              </a:rPr>
              <a:t>the transactions </a:t>
            </a:r>
            <a:r>
              <a:rPr lang="en-US" sz="2000" dirty="0">
                <a:latin typeface="Liberation Sans" panose="020B0604020202020204" pitchFamily="34" charset="0"/>
              </a:rPr>
              <a:t>needed to establish and open the business. Also, indicate whether the </a:t>
            </a:r>
            <a:r>
              <a:rPr lang="en-US" sz="2000" dirty="0" smtClean="0">
                <a:latin typeface="Liberation Sans" panose="020B0604020202020204" pitchFamily="34" charset="0"/>
              </a:rPr>
              <a:t>normal balance </a:t>
            </a:r>
            <a:r>
              <a:rPr lang="en-US" sz="2000" dirty="0">
                <a:latin typeface="Liberation Sans" panose="020B0604020202020204" pitchFamily="34" charset="0"/>
              </a:rPr>
              <a:t>of each account is a debit or a credit.</a:t>
            </a:r>
            <a:endParaRPr lang="en-US" altLang="en-US" sz="2000" dirty="0">
              <a:latin typeface="Liberation Sans" panose="020B0604020202020204" pitchFamily="34" charset="0"/>
            </a:endParaRPr>
          </a:p>
        </p:txBody>
      </p:sp>
      <p:sp>
        <p:nvSpPr>
          <p:cNvPr id="18" name="Rectangle 21"/>
          <p:cNvSpPr>
            <a:spLocks noChangeArrowheads="1"/>
          </p:cNvSpPr>
          <p:nvPr/>
        </p:nvSpPr>
        <p:spPr bwMode="auto">
          <a:xfrm>
            <a:off x="3810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Assets</a:t>
            </a:r>
          </a:p>
        </p:txBody>
      </p:sp>
      <p:sp>
        <p:nvSpPr>
          <p:cNvPr id="19" name="Rectangle 22"/>
          <p:cNvSpPr>
            <a:spLocks noChangeArrowheads="1"/>
          </p:cNvSpPr>
          <p:nvPr/>
        </p:nvSpPr>
        <p:spPr bwMode="auto">
          <a:xfrm>
            <a:off x="3810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900" dirty="0">
                <a:latin typeface="Liberation Sans" panose="020B0604020202020204" pitchFamily="34" charset="0"/>
              </a:rPr>
              <a:t>Cash (debit)</a:t>
            </a:r>
          </a:p>
          <a:p>
            <a:pPr>
              <a:spcBef>
                <a:spcPct val="40000"/>
              </a:spcBef>
            </a:pPr>
            <a:r>
              <a:rPr lang="en-US" altLang="en-US" sz="1900" dirty="0">
                <a:latin typeface="Liberation Sans" panose="020B0604020202020204" pitchFamily="34" charset="0"/>
              </a:rPr>
              <a:t>Supplies (debit)</a:t>
            </a:r>
          </a:p>
          <a:p>
            <a:pPr>
              <a:spcBef>
                <a:spcPct val="40000"/>
              </a:spcBef>
            </a:pPr>
            <a:r>
              <a:rPr lang="en-US" altLang="en-US" sz="1900" dirty="0">
                <a:latin typeface="Liberation Sans" panose="020B0604020202020204" pitchFamily="34" charset="0"/>
              </a:rPr>
              <a:t>Equipment (debit)</a:t>
            </a:r>
          </a:p>
          <a:p>
            <a:pPr>
              <a:spcBef>
                <a:spcPct val="40000"/>
              </a:spcBef>
            </a:pPr>
            <a:endParaRPr lang="en-US" altLang="en-US" sz="1900" dirty="0">
              <a:latin typeface="Liberation Sans" panose="020B0604020202020204" pitchFamily="34" charset="0"/>
            </a:endParaRPr>
          </a:p>
        </p:txBody>
      </p:sp>
      <p:sp>
        <p:nvSpPr>
          <p:cNvPr id="20" name="Rectangle 23"/>
          <p:cNvSpPr>
            <a:spLocks noChangeArrowheads="1"/>
          </p:cNvSpPr>
          <p:nvPr/>
        </p:nvSpPr>
        <p:spPr bwMode="auto">
          <a:xfrm>
            <a:off x="32004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Liabilities</a:t>
            </a:r>
          </a:p>
        </p:txBody>
      </p:sp>
      <p:sp>
        <p:nvSpPr>
          <p:cNvPr id="21" name="Rectangle 24"/>
          <p:cNvSpPr>
            <a:spLocks noChangeArrowheads="1"/>
          </p:cNvSpPr>
          <p:nvPr/>
        </p:nvSpPr>
        <p:spPr bwMode="auto">
          <a:xfrm>
            <a:off x="32004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1900" dirty="0">
                <a:latin typeface="Liberation Sans" panose="020B0604020202020204" pitchFamily="34" charset="0"/>
              </a:rPr>
              <a:t>Notes </a:t>
            </a:r>
            <a:r>
              <a:rPr lang="en-US" altLang="en-US" sz="1900" dirty="0" smtClean="0">
                <a:latin typeface="Liberation Sans" panose="020B0604020202020204" pitchFamily="34" charset="0"/>
              </a:rPr>
              <a:t>Payable (</a:t>
            </a:r>
            <a:r>
              <a:rPr lang="en-US" altLang="en-US" sz="1900" dirty="0">
                <a:latin typeface="Liberation Sans" panose="020B0604020202020204" pitchFamily="34" charset="0"/>
              </a:rPr>
              <a:t>credit)</a:t>
            </a:r>
          </a:p>
          <a:p>
            <a:pPr>
              <a:spcBef>
                <a:spcPct val="50000"/>
              </a:spcBef>
            </a:pPr>
            <a:r>
              <a:rPr lang="en-US" altLang="en-US" sz="1900" dirty="0">
                <a:latin typeface="Liberation Sans" panose="020B0604020202020204" pitchFamily="34" charset="0"/>
              </a:rPr>
              <a:t>Accounts </a:t>
            </a:r>
            <a:r>
              <a:rPr lang="en-US" altLang="en-US" sz="1900" dirty="0" smtClean="0">
                <a:latin typeface="Liberation Sans" panose="020B0604020202020204" pitchFamily="34" charset="0"/>
              </a:rPr>
              <a:t>Payable (</a:t>
            </a:r>
            <a:r>
              <a:rPr lang="en-US" altLang="en-US" sz="1900" dirty="0">
                <a:latin typeface="Liberation Sans" panose="020B0604020202020204" pitchFamily="34" charset="0"/>
              </a:rPr>
              <a:t>credit)</a:t>
            </a:r>
          </a:p>
        </p:txBody>
      </p:sp>
      <p:sp>
        <p:nvSpPr>
          <p:cNvPr id="22" name="Rectangle 25"/>
          <p:cNvSpPr>
            <a:spLocks noChangeArrowheads="1"/>
          </p:cNvSpPr>
          <p:nvPr/>
        </p:nvSpPr>
        <p:spPr bwMode="auto">
          <a:xfrm>
            <a:off x="6019800" y="4438203"/>
            <a:ext cx="281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2000" b="1" dirty="0">
                <a:latin typeface="Liberation Sans" panose="020B0604020202020204" pitchFamily="34" charset="0"/>
              </a:rPr>
              <a:t>Equity</a:t>
            </a:r>
          </a:p>
        </p:txBody>
      </p:sp>
      <p:sp>
        <p:nvSpPr>
          <p:cNvPr id="23" name="Rectangle 26"/>
          <p:cNvSpPr>
            <a:spLocks noChangeArrowheads="1"/>
          </p:cNvSpPr>
          <p:nvPr/>
        </p:nvSpPr>
        <p:spPr bwMode="auto">
          <a:xfrm>
            <a:off x="6019800" y="4971603"/>
            <a:ext cx="28194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ts val="0"/>
              </a:spcBef>
            </a:pPr>
            <a:r>
              <a:rPr lang="en-US" altLang="en-US" sz="1900" dirty="0" smtClean="0">
                <a:latin typeface="Liberation Sans" panose="020B0604020202020204" pitchFamily="34" charset="0"/>
              </a:rPr>
              <a:t>Share Capital</a:t>
            </a:r>
            <a:r>
              <a:rPr lang="en-US" sz="2000" dirty="0" smtClean="0"/>
              <a:t>—</a:t>
            </a:r>
            <a:r>
              <a:rPr lang="en-US" altLang="en-US" sz="1900" dirty="0" smtClean="0">
                <a:latin typeface="Liberation Sans" panose="020B0604020202020204" pitchFamily="34" charset="0"/>
              </a:rPr>
              <a:t>Ordinary</a:t>
            </a:r>
          </a:p>
          <a:p>
            <a:pPr>
              <a:spcBef>
                <a:spcPts val="0"/>
              </a:spcBef>
            </a:pPr>
            <a:r>
              <a:rPr lang="en-US" altLang="en-US" sz="1900" dirty="0" smtClean="0">
                <a:latin typeface="Liberation Sans" panose="020B0604020202020204" pitchFamily="34" charset="0"/>
              </a:rPr>
              <a:t>(credit</a:t>
            </a:r>
            <a:r>
              <a:rPr lang="en-US" altLang="en-US" sz="1900" dirty="0">
                <a:latin typeface="Liberation Sans" panose="020B0604020202020204" pitchFamily="34" charset="0"/>
              </a:rPr>
              <a:t>)</a:t>
            </a:r>
          </a:p>
          <a:p>
            <a:pPr>
              <a:spcBef>
                <a:spcPts val="0"/>
              </a:spcBef>
            </a:pPr>
            <a:endParaRPr lang="en-US" altLang="en-US" sz="1900" dirty="0">
              <a:latin typeface="Liberation Sans" panose="020B0604020202020204" pitchFamily="34" charset="0"/>
            </a:endParaRPr>
          </a:p>
        </p:txBody>
      </p:sp>
      <p:sp>
        <p:nvSpPr>
          <p:cNvPr id="24" name="Line 27"/>
          <p:cNvSpPr>
            <a:spLocks noChangeShapeType="1"/>
          </p:cNvSpPr>
          <p:nvPr/>
        </p:nvSpPr>
        <p:spPr bwMode="auto">
          <a:xfrm>
            <a:off x="32766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5" name="Line 28"/>
          <p:cNvSpPr>
            <a:spLocks noChangeShapeType="1"/>
          </p:cNvSpPr>
          <p:nvPr/>
        </p:nvSpPr>
        <p:spPr bwMode="auto">
          <a:xfrm>
            <a:off x="60960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6" name="Line 29"/>
          <p:cNvSpPr>
            <a:spLocks noChangeShapeType="1"/>
          </p:cNvSpPr>
          <p:nvPr/>
        </p:nvSpPr>
        <p:spPr bwMode="auto">
          <a:xfrm>
            <a:off x="457200" y="4819203"/>
            <a:ext cx="2667000" cy="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 name="TextBox 27"/>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29" name="TextBox 28"/>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3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1544345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left)">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left)">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left)">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wipe(left)">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wipe(left)">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xEl>
                                              <p:pRg st="0" end="0"/>
                                            </p:txEl>
                                          </p:spTgt>
                                        </p:tgtEl>
                                        <p:attrNameLst>
                                          <p:attrName>style.visibility</p:attrName>
                                        </p:attrNameLst>
                                      </p:cBhvr>
                                      <p:to>
                                        <p:strVal val="visible"/>
                                      </p:to>
                                    </p:set>
                                    <p:animEffect transition="in" filter="wipe(left)">
                                      <p:cBhvr>
                                        <p:cTn id="32" dur="500"/>
                                        <p:tgtEl>
                                          <p:spTgt spid="2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xEl>
                                              <p:pRg st="1" end="1"/>
                                            </p:txEl>
                                          </p:spTgt>
                                        </p:tgtEl>
                                        <p:attrNameLst>
                                          <p:attrName>style.visibility</p:attrName>
                                        </p:attrNameLst>
                                      </p:cBhvr>
                                      <p:to>
                                        <p:strVal val="visible"/>
                                      </p:to>
                                    </p:set>
                                    <p:animEffect transition="in" filter="wipe(left)">
                                      <p:cBhvr>
                                        <p:cTn id="37" dur="500"/>
                                        <p:tgtEl>
                                          <p:spTgt spid="2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autoUpdateAnimBg="0"/>
      <p:bldP spid="21" grpId="0" build="p" autoUpdateAnimBg="0"/>
      <p:bldP spid="2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p:cNvCxnSpPr/>
          <p:nvPr/>
        </p:nvCxnSpPr>
        <p:spPr bwMode="auto">
          <a:xfrm>
            <a:off x="6934200" y="910813"/>
            <a:ext cx="0" cy="1755323"/>
          </a:xfrm>
          <a:prstGeom prst="line">
            <a:avLst/>
          </a:prstGeom>
          <a:solidFill>
            <a:schemeClr val="accent1"/>
          </a:solidFill>
          <a:ln w="12700" cap="sq" cmpd="sng" algn="ctr">
            <a:solidFill>
              <a:schemeClr val="tx1"/>
            </a:solidFill>
            <a:prstDash val="solid"/>
            <a:round/>
            <a:headEnd type="none" w="sm" len="sm"/>
            <a:tailEnd type="none" w="sm" len="sm"/>
          </a:ln>
          <a:effectLst/>
        </p:spPr>
      </p:cxnSp>
      <p:pic>
        <p:nvPicPr>
          <p:cNvPr id="19458"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54659"/>
            <a:ext cx="8001000" cy="2687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59" name="Text Box 6"/>
          <p:cNvSpPr txBox="1">
            <a:spLocks noChangeArrowheads="1"/>
          </p:cNvSpPr>
          <p:nvPr/>
        </p:nvSpPr>
        <p:spPr bwMode="auto">
          <a:xfrm>
            <a:off x="869517" y="1279672"/>
            <a:ext cx="5531283" cy="1311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buSzPct val="80000"/>
            </a:pPr>
            <a:r>
              <a:rPr lang="en-US" altLang="en-US" sz="2200" b="1" dirty="0">
                <a:latin typeface="Liberation Sans" panose="020B0604020202020204" pitchFamily="34" charset="0"/>
              </a:rPr>
              <a:t>Business documents</a:t>
            </a:r>
            <a:r>
              <a:rPr lang="en-US" altLang="en-US" sz="2200" dirty="0">
                <a:latin typeface="Liberation Sans" panose="020B0604020202020204" pitchFamily="34" charset="0"/>
              </a:rPr>
              <a:t>, such as a sales </a:t>
            </a:r>
            <a:r>
              <a:rPr lang="en-US" altLang="en-US" sz="2200" dirty="0" smtClean="0">
                <a:latin typeface="Liberation Sans" panose="020B0604020202020204" pitchFamily="34" charset="0"/>
              </a:rPr>
              <a:t>receipt, </a:t>
            </a:r>
            <a:r>
              <a:rPr lang="en-US" altLang="en-US" sz="2200" dirty="0">
                <a:latin typeface="Liberation Sans" panose="020B0604020202020204" pitchFamily="34" charset="0"/>
              </a:rPr>
              <a:t>a check, </a:t>
            </a:r>
            <a:r>
              <a:rPr lang="en-US" altLang="en-US" sz="2200" dirty="0" smtClean="0">
                <a:latin typeface="Liberation Sans" panose="020B0604020202020204" pitchFamily="34" charset="0"/>
              </a:rPr>
              <a:t>or a </a:t>
            </a:r>
            <a:r>
              <a:rPr lang="en-US" altLang="en-US" sz="2200" dirty="0">
                <a:latin typeface="Liberation Sans" panose="020B0604020202020204" pitchFamily="34" charset="0"/>
              </a:rPr>
              <a:t>bill, </a:t>
            </a:r>
            <a:r>
              <a:rPr lang="en-US" altLang="en-US" sz="2200" dirty="0" smtClean="0">
                <a:latin typeface="Liberation Sans" panose="020B0604020202020204" pitchFamily="34" charset="0"/>
              </a:rPr>
              <a:t>provide </a:t>
            </a:r>
            <a:r>
              <a:rPr lang="en-US" altLang="en-US" sz="2200" dirty="0">
                <a:latin typeface="Liberation Sans" panose="020B0604020202020204" pitchFamily="34" charset="0"/>
              </a:rPr>
              <a:t>evidence of the transaction.</a:t>
            </a:r>
          </a:p>
        </p:txBody>
      </p:sp>
      <p:sp>
        <p:nvSpPr>
          <p:cNvPr id="20489" name="Text Box 10"/>
          <p:cNvSpPr txBox="1">
            <a:spLocks noChangeArrowheads="1"/>
          </p:cNvSpPr>
          <p:nvPr/>
        </p:nvSpPr>
        <p:spPr bwMode="auto">
          <a:xfrm>
            <a:off x="609600" y="5307013"/>
            <a:ext cx="2133600" cy="274638"/>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defRPr/>
            </a:pPr>
            <a:r>
              <a:rPr lang="en-US" sz="1200" b="1" dirty="0" smtClean="0">
                <a:latin typeface="Liberation Sans" panose="020B0604020202020204" pitchFamily="34" charset="0"/>
              </a:rPr>
              <a:t>Analyze each transaction</a:t>
            </a:r>
          </a:p>
        </p:txBody>
      </p:sp>
      <p:sp>
        <p:nvSpPr>
          <p:cNvPr id="20490" name="Text Box 11"/>
          <p:cNvSpPr txBox="1">
            <a:spLocks noChangeArrowheads="1"/>
          </p:cNvSpPr>
          <p:nvPr/>
        </p:nvSpPr>
        <p:spPr bwMode="auto">
          <a:xfrm>
            <a:off x="3124200" y="5307013"/>
            <a:ext cx="2438400" cy="274638"/>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defRPr/>
            </a:pPr>
            <a:r>
              <a:rPr lang="en-US" sz="1200" b="1" dirty="0" smtClean="0">
                <a:latin typeface="Liberation Sans" panose="020B0604020202020204" pitchFamily="34" charset="0"/>
              </a:rPr>
              <a:t>Enter transaction in a journal</a:t>
            </a:r>
          </a:p>
        </p:txBody>
      </p:sp>
      <p:sp>
        <p:nvSpPr>
          <p:cNvPr id="20491" name="Text Box 12"/>
          <p:cNvSpPr txBox="1">
            <a:spLocks noChangeArrowheads="1"/>
          </p:cNvSpPr>
          <p:nvPr/>
        </p:nvSpPr>
        <p:spPr bwMode="auto">
          <a:xfrm>
            <a:off x="5867400" y="5272088"/>
            <a:ext cx="2438400" cy="422275"/>
          </a:xfrm>
          <a:prstGeom prst="rect">
            <a:avLst/>
          </a:prstGeom>
          <a:solidFill>
            <a:schemeClr val="accent3"/>
          </a:solidFill>
          <a:ln>
            <a:noFill/>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nSpc>
                <a:spcPct val="90000"/>
              </a:lnSpc>
              <a:spcBef>
                <a:spcPct val="50000"/>
              </a:spcBef>
              <a:defRPr/>
            </a:pPr>
            <a:r>
              <a:rPr lang="en-US" sz="1200" b="1" dirty="0" smtClean="0">
                <a:latin typeface="Liberation Sans" panose="020B0604020202020204" pitchFamily="34" charset="0"/>
              </a:rPr>
              <a:t>Transfer journal information to ledger accounts</a:t>
            </a: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3</a:t>
            </a:r>
            <a:endParaRPr lang="en-US" altLang="en-US" sz="1600" i="1" dirty="0">
              <a:solidFill>
                <a:schemeClr val="bg2"/>
              </a:solidFill>
              <a:latin typeface="Liberation Sans" panose="020B0604020202020204" pitchFamily="34" charset="0"/>
            </a:endParaRPr>
          </a:p>
        </p:txBody>
      </p:sp>
      <p:sp>
        <p:nvSpPr>
          <p:cNvPr id="15" name="TextBox 14"/>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Account</a:t>
            </a:r>
            <a:endParaRPr lang="en-US" altLang="en-US" dirty="0">
              <a:solidFill>
                <a:schemeClr val="accent3"/>
              </a:solidFill>
            </a:endParaRPr>
          </a:p>
        </p:txBody>
      </p:sp>
      <p:sp>
        <p:nvSpPr>
          <p:cNvPr id="16" name="TextBox 15"/>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7" name="Rectangle 16"/>
          <p:cNvSpPr/>
          <p:nvPr/>
        </p:nvSpPr>
        <p:spPr>
          <a:xfrm>
            <a:off x="7063423" y="1039504"/>
            <a:ext cx="1851977" cy="1692771"/>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3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Identify the basic steps in the recording process.</a:t>
            </a:r>
            <a:endParaRPr lang="en-US" sz="1600" b="1" dirty="0">
              <a:latin typeface="Liberation Sans" panose="020B0604020202020204" pitchFamily="34" charset="0"/>
            </a:endParaRPr>
          </a:p>
        </p:txBody>
      </p:sp>
      <p:sp>
        <p:nvSpPr>
          <p:cNvPr id="2" name="Rectangle 1"/>
          <p:cNvSpPr/>
          <p:nvPr/>
        </p:nvSpPr>
        <p:spPr>
          <a:xfrm>
            <a:off x="650543" y="5715000"/>
            <a:ext cx="1940257" cy="461665"/>
          </a:xfrm>
          <a:prstGeom prst="rect">
            <a:avLst/>
          </a:prstGeom>
          <a:solidFill>
            <a:schemeClr val="bg1"/>
          </a:solidFill>
          <a:ln>
            <a:noFill/>
          </a:ln>
          <a:effectLst/>
        </p:spPr>
        <p:txBody>
          <a:bodyPr wrap="square">
            <a:spAutoFit/>
          </a:bodyPr>
          <a:lstStyle/>
          <a:p>
            <a:pPr algn="l"/>
            <a:r>
              <a:rPr lang="en-US" sz="1200" b="1" dirty="0">
                <a:latin typeface="Liberation Sans" panose="020B0604020202020204" pitchFamily="34" charset="0"/>
              </a:rPr>
              <a:t>Illustration 2-13</a:t>
            </a:r>
          </a:p>
          <a:p>
            <a:pPr algn="l"/>
            <a:r>
              <a:rPr lang="en-US" sz="1200" dirty="0">
                <a:latin typeface="Liberation Sans" panose="020B0604020202020204" pitchFamily="34" charset="0"/>
              </a:rPr>
              <a:t>The recording process</a:t>
            </a:r>
          </a:p>
        </p:txBody>
      </p:sp>
    </p:spTree>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51"/>
          <p:cNvSpPr>
            <a:spLocks noChangeArrowheads="1"/>
          </p:cNvSpPr>
          <p:nvPr/>
        </p:nvSpPr>
        <p:spPr bwMode="auto">
          <a:xfrm>
            <a:off x="533400" y="609600"/>
            <a:ext cx="8153400"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buFont typeface="Wingdings" pitchFamily="2" charset="2"/>
              <a:buNone/>
            </a:pPr>
            <a:r>
              <a:rPr lang="en-US" altLang="en-US" sz="3500" dirty="0" smtClean="0">
                <a:solidFill>
                  <a:srgbClr val="5F5F5F"/>
                </a:solidFill>
                <a:latin typeface="Liberation Sans" panose="020B0604020202020204" pitchFamily="34" charset="0"/>
              </a:rPr>
              <a:t>PREVIEW OF </a:t>
            </a:r>
            <a:r>
              <a:rPr lang="en-US" altLang="en-US" sz="4000" dirty="0" smtClean="0">
                <a:solidFill>
                  <a:srgbClr val="CC0000"/>
                </a:solidFill>
                <a:latin typeface="Liberation Sans" panose="020B0604020202020204" pitchFamily="34" charset="0"/>
              </a:rPr>
              <a:t>CHAPTER 2</a:t>
            </a:r>
            <a:endParaRPr lang="en-US" altLang="en-US" sz="2400" dirty="0">
              <a:solidFill>
                <a:srgbClr val="CC0000"/>
              </a:solidFill>
              <a:latin typeface="Liberation Sans" panose="020B0604020202020204" pitchFamily="34" charset="0"/>
            </a:endParaRPr>
          </a:p>
        </p:txBody>
      </p:sp>
      <p:sp>
        <p:nvSpPr>
          <p:cNvPr id="3075" name="Text Box 8"/>
          <p:cNvSpPr txBox="1">
            <a:spLocks noChangeArrowheads="1"/>
          </p:cNvSpPr>
          <p:nvPr/>
        </p:nvSpPr>
        <p:spPr bwMode="auto">
          <a:xfrm>
            <a:off x="2282825" y="5334000"/>
            <a:ext cx="4498975" cy="109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lvl1pPr algn="l" defTabSz="865188">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defTabSz="865188">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defTabSz="865188">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defTabSz="865188"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lnSpc>
                <a:spcPct val="114000"/>
              </a:lnSpc>
              <a:spcBef>
                <a:spcPct val="0"/>
              </a:spcBef>
              <a:buClrTx/>
              <a:buSzTx/>
              <a:buFontTx/>
              <a:buNone/>
            </a:pPr>
            <a:r>
              <a:rPr lang="en-US" altLang="en-US" sz="2100" dirty="0">
                <a:solidFill>
                  <a:schemeClr val="tx1"/>
                </a:solidFill>
                <a:latin typeface="Liberation Sans" panose="020B0604020202020204" pitchFamily="34" charset="0"/>
              </a:rPr>
              <a:t>Financial Accounting</a:t>
            </a:r>
          </a:p>
          <a:p>
            <a:pPr algn="ctr">
              <a:lnSpc>
                <a:spcPct val="114000"/>
              </a:lnSpc>
              <a:spcBef>
                <a:spcPct val="0"/>
              </a:spcBef>
              <a:buClrTx/>
              <a:buSzTx/>
              <a:buFontTx/>
              <a:buNone/>
            </a:pPr>
            <a:r>
              <a:rPr lang="en-US" altLang="en-US" sz="1900" dirty="0" smtClean="0">
                <a:solidFill>
                  <a:schemeClr val="tx1"/>
                </a:solidFill>
                <a:latin typeface="Liberation Sans" panose="020B0604020202020204" pitchFamily="34" charset="0"/>
              </a:rPr>
              <a:t>IFRS 3rd </a:t>
            </a:r>
            <a:r>
              <a:rPr lang="en-US" altLang="en-US" sz="1900" dirty="0">
                <a:solidFill>
                  <a:schemeClr val="tx1"/>
                </a:solidFill>
                <a:latin typeface="Liberation Sans" panose="020B0604020202020204" pitchFamily="34" charset="0"/>
              </a:rPr>
              <a:t>Edition</a:t>
            </a:r>
          </a:p>
          <a:p>
            <a:pPr algn="ctr">
              <a:lnSpc>
                <a:spcPct val="114000"/>
              </a:lnSpc>
              <a:spcBef>
                <a:spcPct val="0"/>
              </a:spcBef>
              <a:buClrTx/>
              <a:buSzTx/>
              <a:buFontTx/>
              <a:buNone/>
            </a:pPr>
            <a:r>
              <a:rPr lang="en-US" altLang="en-US" sz="1900" dirty="0">
                <a:solidFill>
                  <a:schemeClr val="tx1"/>
                </a:solidFill>
                <a:latin typeface="Liberation Sans" panose="020B0604020202020204" pitchFamily="34" charset="0"/>
              </a:rPr>
              <a:t>Weygandt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Kimmel </a:t>
            </a:r>
            <a:r>
              <a:rPr lang="en-US" altLang="en-US" sz="1900" dirty="0" smtClean="0">
                <a:solidFill>
                  <a:schemeClr val="tx1"/>
                </a:solidFill>
                <a:latin typeface="Liberation Sans" panose="020B0604020202020204" pitchFamily="34" charset="0"/>
                <a:cs typeface="Arial"/>
              </a:rPr>
              <a:t>●</a:t>
            </a:r>
            <a:r>
              <a:rPr lang="en-US" altLang="en-US" sz="1900" dirty="0" smtClean="0">
                <a:solidFill>
                  <a:schemeClr val="tx1"/>
                </a:solidFill>
                <a:latin typeface="Liberation Sans" panose="020B0604020202020204" pitchFamily="34" charset="0"/>
              </a:rPr>
              <a:t> </a:t>
            </a:r>
            <a:r>
              <a:rPr lang="en-US" altLang="en-US" sz="1900" dirty="0">
                <a:solidFill>
                  <a:schemeClr val="tx1"/>
                </a:solidFill>
                <a:latin typeface="Liberation Sans" panose="020B0604020202020204" pitchFamily="34" charset="0"/>
              </a:rPr>
              <a:t>Kieso</a:t>
            </a:r>
            <a:r>
              <a:rPr lang="en-US" altLang="en-US" sz="1700" dirty="0">
                <a:solidFill>
                  <a:schemeClr val="tx1"/>
                </a:solidFill>
                <a:latin typeface="Liberation Sans" panose="020B0604020202020204" pitchFamily="34" charset="0"/>
              </a:rPr>
              <a:t> </a:t>
            </a:r>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62752"/>
            <a:ext cx="8721725" cy="253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97181443"/>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3400" y="1905000"/>
            <a:ext cx="8153400" cy="4478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Comic Sans MS" pitchFamily="66" charset="0"/>
              </a:defRPr>
            </a:lvl1pPr>
            <a:lvl2pPr marL="97313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Book of original entry.</a:t>
            </a:r>
          </a:p>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Transactions recorded in chronological </a:t>
            </a:r>
            <a:endParaRPr lang="en-US" altLang="en-US" sz="2300" dirty="0" smtClean="0">
              <a:latin typeface="Liberation Sans" panose="020B0604020202020204" pitchFamily="34" charset="0"/>
            </a:endParaRPr>
          </a:p>
          <a:p>
            <a:pPr marL="687388" indent="0" algn="l">
              <a:lnSpc>
                <a:spcPct val="125000"/>
              </a:lnSpc>
              <a:spcBef>
                <a:spcPts val="0"/>
              </a:spcBef>
              <a:buClr>
                <a:srgbClr val="CC0000"/>
              </a:buClr>
              <a:buSzPct val="80000"/>
            </a:pPr>
            <a:r>
              <a:rPr lang="en-US" altLang="en-US" sz="2300" dirty="0" smtClean="0">
                <a:latin typeface="Liberation Sans" panose="020B0604020202020204" pitchFamily="34" charset="0"/>
              </a:rPr>
              <a:t>order</a:t>
            </a:r>
            <a:r>
              <a:rPr lang="en-US" altLang="en-US" sz="2300" dirty="0">
                <a:latin typeface="Liberation Sans" panose="020B0604020202020204" pitchFamily="34" charset="0"/>
              </a:rPr>
              <a:t>.</a:t>
            </a:r>
          </a:p>
          <a:p>
            <a:pPr marL="693738" algn="l">
              <a:lnSpc>
                <a:spcPct val="125000"/>
              </a:lnSpc>
              <a:spcBef>
                <a:spcPts val="1200"/>
              </a:spcBef>
              <a:buClr>
                <a:srgbClr val="CC0000"/>
              </a:buClr>
              <a:buSzPct val="80000"/>
              <a:buFont typeface="Wingdings" pitchFamily="2" charset="2"/>
              <a:buChar char="u"/>
            </a:pPr>
            <a:r>
              <a:rPr lang="en-US" altLang="en-US" sz="2300" dirty="0">
                <a:latin typeface="Liberation Sans" panose="020B0604020202020204" pitchFamily="34" charset="0"/>
              </a:rPr>
              <a:t>Contributions to the recording process:</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Discloses the </a:t>
            </a:r>
            <a:r>
              <a:rPr lang="en-US" altLang="en-US" sz="2200" b="1" dirty="0">
                <a:latin typeface="Liberation Sans" panose="020B0604020202020204" pitchFamily="34" charset="0"/>
              </a:rPr>
              <a:t>complete effects of a transaction</a:t>
            </a:r>
            <a:r>
              <a:rPr lang="en-US" altLang="en-US" sz="2200" dirty="0">
                <a:latin typeface="Liberation Sans" panose="020B0604020202020204" pitchFamily="34" charset="0"/>
              </a:rPr>
              <a:t>.</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Provides a </a:t>
            </a:r>
            <a:r>
              <a:rPr lang="en-US" altLang="en-US" sz="2200" b="1" dirty="0">
                <a:latin typeface="Liberation Sans" panose="020B0604020202020204" pitchFamily="34" charset="0"/>
              </a:rPr>
              <a:t>chronological record</a:t>
            </a:r>
            <a:r>
              <a:rPr lang="en-US" altLang="en-US" sz="2200" dirty="0">
                <a:latin typeface="Liberation Sans" panose="020B0604020202020204" pitchFamily="34" charset="0"/>
              </a:rPr>
              <a:t> of transactions.</a:t>
            </a:r>
          </a:p>
          <a:p>
            <a:pPr marL="1371600" lvl="1" algn="l">
              <a:lnSpc>
                <a:spcPct val="125000"/>
              </a:lnSpc>
              <a:spcBef>
                <a:spcPts val="1200"/>
              </a:spcBef>
              <a:buClr>
                <a:schemeClr val="tx1"/>
              </a:buClr>
              <a:buFontTx/>
              <a:buAutoNum type="arabicPeriod"/>
            </a:pPr>
            <a:r>
              <a:rPr lang="en-US" altLang="en-US" sz="2200" dirty="0">
                <a:latin typeface="Liberation Sans" panose="020B0604020202020204" pitchFamily="34" charset="0"/>
              </a:rPr>
              <a:t>Helps to</a:t>
            </a:r>
            <a:r>
              <a:rPr lang="en-US" altLang="en-US" sz="2200" b="1" dirty="0">
                <a:latin typeface="Liberation Sans" panose="020B0604020202020204" pitchFamily="34" charset="0"/>
              </a:rPr>
              <a:t> prevent or locate errors</a:t>
            </a:r>
            <a:r>
              <a:rPr lang="en-US" altLang="en-US" sz="2200" dirty="0">
                <a:latin typeface="Liberation Sans" panose="020B0604020202020204" pitchFamily="34" charset="0"/>
              </a:rPr>
              <a:t> because the debit and credit amounts can be easily compared.</a:t>
            </a:r>
          </a:p>
        </p:txBody>
      </p:sp>
      <p:sp>
        <p:nvSpPr>
          <p:cNvPr id="20484" name="Rectangle 5"/>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800" b="1" dirty="0">
                <a:solidFill>
                  <a:srgbClr val="CC0000"/>
                </a:solidFill>
                <a:latin typeface="Liberation Sans" panose="020B0604020202020204" pitchFamily="34" charset="0"/>
              </a:rPr>
              <a:t>The Journal</a:t>
            </a:r>
          </a:p>
        </p:txBody>
      </p:sp>
      <p:sp>
        <p:nvSpPr>
          <p:cNvPr id="20485"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chemeClr val="tx2">
                    <a:lumMod val="50000"/>
                  </a:schemeClr>
                </a:solidFill>
                <a:latin typeface="Liberation Sans" panose="020B0604020202020204" pitchFamily="34" charset="0"/>
              </a:rPr>
              <a:t>Steps in the Recording Process</a:t>
            </a:r>
          </a:p>
        </p:txBody>
      </p:sp>
      <p:sp>
        <p:nvSpPr>
          <p:cNvPr id="2048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cxnSp>
        <p:nvCxnSpPr>
          <p:cNvPr id="7" name="Straight Connector 6"/>
          <p:cNvCxnSpPr/>
          <p:nvPr/>
        </p:nvCxnSpPr>
        <p:spPr bwMode="auto">
          <a:xfrm>
            <a:off x="6934200"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8" name="Rectangle 7"/>
          <p:cNvSpPr/>
          <p:nvPr/>
        </p:nvSpPr>
        <p:spPr>
          <a:xfrm>
            <a:off x="70634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4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 journal </a:t>
            </a:r>
            <a:r>
              <a:rPr lang="en-US" sz="1600" b="1" dirty="0" smtClean="0">
                <a:latin typeface="Liberation Sans" panose="020B0604020202020204" pitchFamily="34" charset="0"/>
              </a:rPr>
              <a:t>is and </a:t>
            </a:r>
            <a:r>
              <a:rPr lang="en-US" sz="1600" b="1" dirty="0">
                <a:latin typeface="Liberation Sans" panose="020B0604020202020204" pitchFamily="34" charset="0"/>
              </a:rPr>
              <a:t>how it helps in </a:t>
            </a:r>
            <a:r>
              <a:rPr lang="en-US" sz="1600" b="1" dirty="0" smtClean="0">
                <a:latin typeface="Liberation Sans" panose="020B0604020202020204" pitchFamily="34" charset="0"/>
              </a:rPr>
              <a:t>the recording </a:t>
            </a:r>
            <a:r>
              <a:rPr lang="en-US" sz="1600" b="1" dirty="0">
                <a:latin typeface="Liberation Sans" panose="020B0604020202020204" pitchFamily="34" charset="0"/>
              </a:rPr>
              <a:t>process.</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533400" y="1295400"/>
            <a:ext cx="822960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2600" b="1" dirty="0" smtClean="0">
                <a:solidFill>
                  <a:srgbClr val="006600"/>
                </a:solidFill>
                <a:latin typeface="Liberation Sans" panose="020B0604020202020204" pitchFamily="34" charset="0"/>
              </a:rPr>
              <a:t>JOURNALIZING</a:t>
            </a:r>
            <a:r>
              <a:rPr lang="en-US" altLang="en-US" dirty="0" smtClean="0">
                <a:latin typeface="Liberation Sans" panose="020B0604020202020204" pitchFamily="34" charset="0"/>
                <a:cs typeface="Arial" charset="0"/>
              </a:rPr>
              <a:t> </a:t>
            </a:r>
            <a:r>
              <a:rPr lang="en-US" altLang="en-US" sz="2200" dirty="0">
                <a:latin typeface="Liberation Sans" panose="020B0604020202020204" pitchFamily="34" charset="0"/>
                <a:cs typeface="Arial" charset="0"/>
              </a:rPr>
              <a:t>- Entering transaction data in the journal.</a:t>
            </a:r>
          </a:p>
        </p:txBody>
      </p:sp>
      <p:sp>
        <p:nvSpPr>
          <p:cNvPr id="21508" name="Text Box 2"/>
          <p:cNvSpPr txBox="1">
            <a:spLocks noChangeArrowheads="1"/>
          </p:cNvSpPr>
          <p:nvPr/>
        </p:nvSpPr>
        <p:spPr bwMode="auto">
          <a:xfrm>
            <a:off x="533400" y="1905000"/>
            <a:ext cx="8229600" cy="1131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pPr>
            <a:r>
              <a:rPr lang="en-US" altLang="en-US" sz="2100" b="1" dirty="0">
                <a:latin typeface="Liberation Sans" panose="020B0604020202020204" pitchFamily="34" charset="0"/>
              </a:rPr>
              <a:t>Illustration:</a:t>
            </a:r>
            <a:r>
              <a:rPr lang="en-US" altLang="en-US" sz="2100" dirty="0">
                <a:latin typeface="Liberation Sans" panose="020B0604020202020204" pitchFamily="34" charset="0"/>
              </a:rPr>
              <a:t> </a:t>
            </a:r>
            <a:r>
              <a:rPr lang="en-US" sz="2100" dirty="0" smtClean="0">
                <a:latin typeface="Liberation Sans" panose="020B0604020202020204" pitchFamily="34" charset="0"/>
              </a:rPr>
              <a:t>On </a:t>
            </a:r>
            <a:r>
              <a:rPr lang="en-US" sz="2100" dirty="0">
                <a:latin typeface="Liberation Sans" panose="020B0604020202020204" pitchFamily="34" charset="0"/>
              </a:rPr>
              <a:t>September 1, shareholders invested €15,000 </a:t>
            </a:r>
            <a:r>
              <a:rPr lang="en-US" sz="2100" dirty="0" smtClean="0">
                <a:latin typeface="Liberation Sans" panose="020B0604020202020204" pitchFamily="34" charset="0"/>
              </a:rPr>
              <a:t>cash in </a:t>
            </a:r>
            <a:r>
              <a:rPr lang="en-US" sz="2100" dirty="0">
                <a:latin typeface="Liberation Sans" panose="020B0604020202020204" pitchFamily="34" charset="0"/>
              </a:rPr>
              <a:t>the corporation in exchange for ordinary shares, and Softbyte purchased </a:t>
            </a:r>
            <a:r>
              <a:rPr lang="en-US" sz="2100" dirty="0" smtClean="0">
                <a:latin typeface="Liberation Sans" panose="020B0604020202020204" pitchFamily="34" charset="0"/>
              </a:rPr>
              <a:t>computer equipment </a:t>
            </a:r>
            <a:r>
              <a:rPr lang="en-US" sz="2100" dirty="0">
                <a:latin typeface="Liberation Sans" panose="020B0604020202020204" pitchFamily="34" charset="0"/>
              </a:rPr>
              <a:t>for €7,000 cash.</a:t>
            </a:r>
            <a:endParaRPr lang="en-US" altLang="en-US" sz="2100" dirty="0">
              <a:latin typeface="Liberation Sans" panose="020B0604020202020204" pitchFamily="34" charset="0"/>
            </a:endParaRPr>
          </a:p>
        </p:txBody>
      </p:sp>
      <p:graphicFrame>
        <p:nvGraphicFramePr>
          <p:cNvPr id="21509" name="Object 2"/>
          <p:cNvGraphicFramePr>
            <a:graphicFrameLocks noChangeAspect="1"/>
          </p:cNvGraphicFramePr>
          <p:nvPr>
            <p:extLst>
              <p:ext uri="{D42A27DB-BD31-4B8C-83A1-F6EECF244321}">
                <p14:modId xmlns:p14="http://schemas.microsoft.com/office/powerpoint/2010/main" val="384974090"/>
              </p:ext>
            </p:extLst>
          </p:nvPr>
        </p:nvGraphicFramePr>
        <p:xfrm>
          <a:off x="609600" y="3286125"/>
          <a:ext cx="7962900" cy="2971800"/>
        </p:xfrm>
        <a:graphic>
          <a:graphicData uri="http://schemas.openxmlformats.org/presentationml/2006/ole">
            <mc:AlternateContent xmlns:mc="http://schemas.openxmlformats.org/markup-compatibility/2006">
              <mc:Choice xmlns:v="urn:schemas-microsoft-com:vml" Requires="v">
                <p:oleObj spid="_x0000_s21872" name="Worksheet" r:id="rId5" imgW="3981358" imgH="1485984" progId="Excel.Sheet.8">
                  <p:embed/>
                </p:oleObj>
              </mc:Choice>
              <mc:Fallback>
                <p:oleObj name="Worksheet" r:id="rId5" imgW="3981358" imgH="1485984" progId="Excel.Sheet.8">
                  <p:embed/>
                  <p:pic>
                    <p:nvPicPr>
                      <p:cNvPr id="0" name="Object 2"/>
                      <p:cNvPicPr>
                        <a:picLocks noChangeAspect="1" noChangeArrowheads="1"/>
                      </p:cNvPicPr>
                      <p:nvPr/>
                    </p:nvPicPr>
                    <p:blipFill>
                      <a:blip r:embed="rId6"/>
                      <a:srcRect/>
                      <a:stretch>
                        <a:fillRect/>
                      </a:stretch>
                    </p:blipFill>
                    <p:spPr bwMode="auto">
                      <a:xfrm>
                        <a:off x="609600" y="3286125"/>
                        <a:ext cx="7962900" cy="2971800"/>
                      </a:xfrm>
                      <a:prstGeom prst="rect">
                        <a:avLst/>
                      </a:prstGeom>
                      <a:solidFill>
                        <a:srgbClr val="F8EB8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6" name="Text Box 8"/>
          <p:cNvSpPr txBox="1">
            <a:spLocks noChangeArrowheads="1"/>
          </p:cNvSpPr>
          <p:nvPr/>
        </p:nvSpPr>
        <p:spPr bwMode="auto">
          <a:xfrm>
            <a:off x="1752600" y="4357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Cash</a:t>
            </a:r>
          </a:p>
        </p:txBody>
      </p:sp>
      <p:sp>
        <p:nvSpPr>
          <p:cNvPr id="99337" name="Text Box 9"/>
          <p:cNvSpPr txBox="1">
            <a:spLocks noChangeArrowheads="1"/>
          </p:cNvSpPr>
          <p:nvPr/>
        </p:nvSpPr>
        <p:spPr bwMode="auto">
          <a:xfrm>
            <a:off x="1752600" y="4738688"/>
            <a:ext cx="3200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Share Capital</a:t>
            </a:r>
            <a:r>
              <a:rPr lang="en-US" sz="1800" dirty="0">
                <a:latin typeface="Liberation Sans" panose="020B0604020202020204" pitchFamily="34" charset="0"/>
              </a:rPr>
              <a:t>—Ordinary</a:t>
            </a:r>
            <a:endParaRPr lang="en-US" altLang="en-US" sz="1800" dirty="0">
              <a:latin typeface="Liberation Sans" panose="020B0604020202020204" pitchFamily="34" charset="0"/>
            </a:endParaRPr>
          </a:p>
        </p:txBody>
      </p:sp>
      <p:sp>
        <p:nvSpPr>
          <p:cNvPr id="21512" name="Text Box 10"/>
          <p:cNvSpPr txBox="1">
            <a:spLocks noChangeArrowheads="1"/>
          </p:cNvSpPr>
          <p:nvPr/>
        </p:nvSpPr>
        <p:spPr bwMode="auto">
          <a:xfrm>
            <a:off x="609600" y="4343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Sept. 1</a:t>
            </a:r>
          </a:p>
        </p:txBody>
      </p:sp>
      <p:sp>
        <p:nvSpPr>
          <p:cNvPr id="99339" name="Text Box 11"/>
          <p:cNvSpPr txBox="1">
            <a:spLocks noChangeArrowheads="1"/>
          </p:cNvSpPr>
          <p:nvPr/>
        </p:nvSpPr>
        <p:spPr bwMode="auto">
          <a:xfrm>
            <a:off x="5943600" y="4357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15,000</a:t>
            </a:r>
          </a:p>
        </p:txBody>
      </p:sp>
      <p:sp>
        <p:nvSpPr>
          <p:cNvPr id="99340" name="Text Box 12"/>
          <p:cNvSpPr txBox="1">
            <a:spLocks noChangeArrowheads="1"/>
          </p:cNvSpPr>
          <p:nvPr/>
        </p:nvSpPr>
        <p:spPr bwMode="auto">
          <a:xfrm>
            <a:off x="7239000" y="4738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15,000</a:t>
            </a:r>
          </a:p>
        </p:txBody>
      </p:sp>
      <p:sp>
        <p:nvSpPr>
          <p:cNvPr id="21515" name="Text Box 4"/>
          <p:cNvSpPr txBox="1">
            <a:spLocks noChangeArrowheads="1"/>
          </p:cNvSpPr>
          <p:nvPr/>
        </p:nvSpPr>
        <p:spPr bwMode="auto">
          <a:xfrm>
            <a:off x="2819400" y="3379113"/>
            <a:ext cx="358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200" b="1" dirty="0" smtClean="0">
                <a:solidFill>
                  <a:schemeClr val="bg1"/>
                </a:solidFill>
                <a:latin typeface="Liberation Sans" panose="020B0604020202020204" pitchFamily="34" charset="0"/>
              </a:rPr>
              <a:t>GENERAL JOURNAL</a:t>
            </a:r>
            <a:endParaRPr lang="en-US" altLang="en-US" sz="2200" b="1" dirty="0">
              <a:solidFill>
                <a:schemeClr val="bg1"/>
              </a:solidFill>
              <a:latin typeface="Liberation Sans" panose="020B0604020202020204" pitchFamily="34" charset="0"/>
            </a:endParaRPr>
          </a:p>
        </p:txBody>
      </p:sp>
      <p:sp>
        <p:nvSpPr>
          <p:cNvPr id="99343" name="Text Box 15"/>
          <p:cNvSpPr txBox="1">
            <a:spLocks noChangeArrowheads="1"/>
          </p:cNvSpPr>
          <p:nvPr/>
        </p:nvSpPr>
        <p:spPr bwMode="auto">
          <a:xfrm>
            <a:off x="1752600" y="5486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Equipment</a:t>
            </a:r>
          </a:p>
        </p:txBody>
      </p:sp>
      <p:sp>
        <p:nvSpPr>
          <p:cNvPr id="99344" name="Text Box 16"/>
          <p:cNvSpPr txBox="1">
            <a:spLocks noChangeArrowheads="1"/>
          </p:cNvSpPr>
          <p:nvPr/>
        </p:nvSpPr>
        <p:spPr bwMode="auto">
          <a:xfrm>
            <a:off x="1752600" y="58674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Cash</a:t>
            </a:r>
          </a:p>
        </p:txBody>
      </p:sp>
      <p:sp>
        <p:nvSpPr>
          <p:cNvPr id="99345" name="Text Box 17"/>
          <p:cNvSpPr txBox="1">
            <a:spLocks noChangeArrowheads="1"/>
          </p:cNvSpPr>
          <p:nvPr/>
        </p:nvSpPr>
        <p:spPr bwMode="auto">
          <a:xfrm>
            <a:off x="5943600" y="5500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7,000</a:t>
            </a:r>
          </a:p>
        </p:txBody>
      </p:sp>
      <p:sp>
        <p:nvSpPr>
          <p:cNvPr id="99346" name="Text Box 18"/>
          <p:cNvSpPr txBox="1">
            <a:spLocks noChangeArrowheads="1"/>
          </p:cNvSpPr>
          <p:nvPr/>
        </p:nvSpPr>
        <p:spPr bwMode="auto">
          <a:xfrm>
            <a:off x="7239000" y="5881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a:latin typeface="Liberation Sans" panose="020B0604020202020204" pitchFamily="34" charset="0"/>
              </a:rPr>
              <a:t>7,000</a:t>
            </a:r>
          </a:p>
        </p:txBody>
      </p:sp>
      <p:sp>
        <p:nvSpPr>
          <p:cNvPr id="21520" name="Rectangle 19"/>
          <p:cNvSpPr>
            <a:spLocks noChangeArrowheads="1"/>
          </p:cNvSpPr>
          <p:nvPr/>
        </p:nvSpPr>
        <p:spPr bwMode="auto">
          <a:xfrm>
            <a:off x="7162800" y="2971800"/>
            <a:ext cx="1524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2-14</a:t>
            </a:r>
            <a:endParaRPr lang="en-US" altLang="en-US" sz="1200" b="1" dirty="0">
              <a:latin typeface="Liberation Sans" panose="020B0604020202020204" pitchFamily="34" charset="0"/>
            </a:endParaRPr>
          </a:p>
        </p:txBody>
      </p:sp>
      <p:sp>
        <p:nvSpPr>
          <p:cNvPr id="2152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Journal</a:t>
            </a:r>
            <a:endParaRPr lang="en-US" altLang="en-US" sz="3200" b="1" dirty="0">
              <a:solidFill>
                <a:srgbClr val="CC0000"/>
              </a:solidFill>
              <a:latin typeface="Liberation Sans" panose="020B0604020202020204" pitchFamily="34" charset="0"/>
            </a:endParaRPr>
          </a:p>
        </p:txBody>
      </p:sp>
      <p:sp>
        <p:nvSpPr>
          <p:cNvPr id="21522" name="Line 21"/>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6"/>
                                        </p:tgtEl>
                                        <p:attrNameLst>
                                          <p:attrName>style.visibility</p:attrName>
                                        </p:attrNameLst>
                                      </p:cBhvr>
                                      <p:to>
                                        <p:strVal val="visible"/>
                                      </p:to>
                                    </p:set>
                                    <p:animEffect transition="in" filter="wipe(left)">
                                      <p:cBhvr>
                                        <p:cTn id="7" dur="500"/>
                                        <p:tgtEl>
                                          <p:spTgt spid="99336"/>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9339"/>
                                        </p:tgtEl>
                                        <p:attrNameLst>
                                          <p:attrName>style.visibility</p:attrName>
                                        </p:attrNameLst>
                                      </p:cBhvr>
                                      <p:to>
                                        <p:strVal val="visible"/>
                                      </p:to>
                                    </p:set>
                                    <p:animEffect transition="in" filter="wipe(left)">
                                      <p:cBhvr>
                                        <p:cTn id="11" dur="500"/>
                                        <p:tgtEl>
                                          <p:spTgt spid="993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9337"/>
                                        </p:tgtEl>
                                        <p:attrNameLst>
                                          <p:attrName>style.visibility</p:attrName>
                                        </p:attrNameLst>
                                      </p:cBhvr>
                                      <p:to>
                                        <p:strVal val="visible"/>
                                      </p:to>
                                    </p:set>
                                    <p:animEffect transition="in" filter="wipe(left)">
                                      <p:cBhvr>
                                        <p:cTn id="16" dur="500"/>
                                        <p:tgtEl>
                                          <p:spTgt spid="99337"/>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99340"/>
                                        </p:tgtEl>
                                        <p:attrNameLst>
                                          <p:attrName>style.visibility</p:attrName>
                                        </p:attrNameLst>
                                      </p:cBhvr>
                                      <p:to>
                                        <p:strVal val="visible"/>
                                      </p:to>
                                    </p:set>
                                    <p:animEffect transition="in" filter="wipe(left)">
                                      <p:cBhvr>
                                        <p:cTn id="20" dur="500"/>
                                        <p:tgtEl>
                                          <p:spTgt spid="9934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9343"/>
                                        </p:tgtEl>
                                        <p:attrNameLst>
                                          <p:attrName>style.visibility</p:attrName>
                                        </p:attrNameLst>
                                      </p:cBhvr>
                                      <p:to>
                                        <p:strVal val="visible"/>
                                      </p:to>
                                    </p:set>
                                    <p:animEffect transition="in" filter="wipe(left)">
                                      <p:cBhvr>
                                        <p:cTn id="25" dur="500"/>
                                        <p:tgtEl>
                                          <p:spTgt spid="99343"/>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99345"/>
                                        </p:tgtEl>
                                        <p:attrNameLst>
                                          <p:attrName>style.visibility</p:attrName>
                                        </p:attrNameLst>
                                      </p:cBhvr>
                                      <p:to>
                                        <p:strVal val="visible"/>
                                      </p:to>
                                    </p:set>
                                    <p:animEffect transition="in" filter="wipe(left)">
                                      <p:cBhvr>
                                        <p:cTn id="29" dur="500"/>
                                        <p:tgtEl>
                                          <p:spTgt spid="9934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99344"/>
                                        </p:tgtEl>
                                        <p:attrNameLst>
                                          <p:attrName>style.visibility</p:attrName>
                                        </p:attrNameLst>
                                      </p:cBhvr>
                                      <p:to>
                                        <p:strVal val="visible"/>
                                      </p:to>
                                    </p:set>
                                    <p:animEffect transition="in" filter="wipe(left)">
                                      <p:cBhvr>
                                        <p:cTn id="34" dur="500"/>
                                        <p:tgtEl>
                                          <p:spTgt spid="99344"/>
                                        </p:tgtEl>
                                      </p:cBhvr>
                                    </p:animEffect>
                                  </p:childTnLst>
                                </p:cTn>
                              </p:par>
                            </p:childTnLst>
                          </p:cTn>
                        </p:par>
                        <p:par>
                          <p:cTn id="35" fill="hold" nodeType="afterGroup">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99346"/>
                                        </p:tgtEl>
                                        <p:attrNameLst>
                                          <p:attrName>style.visibility</p:attrName>
                                        </p:attrNameLst>
                                      </p:cBhvr>
                                      <p:to>
                                        <p:strVal val="visible"/>
                                      </p:to>
                                    </p:set>
                                    <p:animEffect transition="in" filter="wipe(left)">
                                      <p:cBhvr>
                                        <p:cTn id="38" dur="500"/>
                                        <p:tgtEl>
                                          <p:spTgt spid="99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6" grpId="0"/>
      <p:bldP spid="99337" grpId="0"/>
      <p:bldP spid="99339" grpId="0"/>
      <p:bldP spid="99340" grpId="0"/>
      <p:bldP spid="99343" grpId="0"/>
      <p:bldP spid="99344" grpId="0"/>
      <p:bldP spid="99345" grpId="0"/>
      <p:bldP spid="993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2"/>
          <p:cNvGraphicFramePr>
            <a:graphicFrameLocks noChangeAspect="1"/>
          </p:cNvGraphicFramePr>
          <p:nvPr>
            <p:extLst>
              <p:ext uri="{D42A27DB-BD31-4B8C-83A1-F6EECF244321}">
                <p14:modId xmlns:p14="http://schemas.microsoft.com/office/powerpoint/2010/main" val="1116059133"/>
              </p:ext>
            </p:extLst>
          </p:nvPr>
        </p:nvGraphicFramePr>
        <p:xfrm>
          <a:off x="609600" y="3286125"/>
          <a:ext cx="7962900" cy="2590800"/>
        </p:xfrm>
        <a:graphic>
          <a:graphicData uri="http://schemas.openxmlformats.org/presentationml/2006/ole">
            <mc:AlternateContent xmlns:mc="http://schemas.openxmlformats.org/markup-compatibility/2006">
              <mc:Choice xmlns:v="urn:schemas-microsoft-com:vml" Requires="v">
                <p:oleObj spid="_x0000_s22894" name="Worksheet" r:id="rId5" imgW="3981358" imgH="1295411" progId="Excel.Sheet.8">
                  <p:embed/>
                </p:oleObj>
              </mc:Choice>
              <mc:Fallback>
                <p:oleObj name="Worksheet" r:id="rId5" imgW="3981358" imgH="1295411" progId="Excel.Sheet.8">
                  <p:embed/>
                  <p:pic>
                    <p:nvPicPr>
                      <p:cNvPr id="0" name=""/>
                      <p:cNvPicPr>
                        <a:picLocks noChangeAspect="1" noChangeArrowheads="1"/>
                      </p:cNvPicPr>
                      <p:nvPr/>
                    </p:nvPicPr>
                    <p:blipFill>
                      <a:blip r:embed="rId6"/>
                      <a:srcRect/>
                      <a:stretch>
                        <a:fillRect/>
                      </a:stretch>
                    </p:blipFill>
                    <p:spPr bwMode="auto">
                      <a:xfrm>
                        <a:off x="609600" y="3286125"/>
                        <a:ext cx="7962900" cy="2590800"/>
                      </a:xfrm>
                      <a:prstGeom prst="rect">
                        <a:avLst/>
                      </a:prstGeom>
                      <a:solidFill>
                        <a:srgbClr val="F8EB8E"/>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 name="Text Box 2"/>
          <p:cNvSpPr txBox="1">
            <a:spLocks noChangeArrowheads="1"/>
          </p:cNvSpPr>
          <p:nvPr/>
        </p:nvSpPr>
        <p:spPr bwMode="auto">
          <a:xfrm>
            <a:off x="533400" y="1295400"/>
            <a:ext cx="8229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600" b="1" dirty="0">
                <a:solidFill>
                  <a:srgbClr val="006600"/>
                </a:solidFill>
                <a:latin typeface="Liberation Sans" panose="020B0604020202020204" pitchFamily="34" charset="0"/>
              </a:rPr>
              <a:t>SIMPLE AND COMPOUND ENTRIES</a:t>
            </a:r>
          </a:p>
        </p:txBody>
      </p:sp>
      <p:sp>
        <p:nvSpPr>
          <p:cNvPr id="22532" name="Text Box 2"/>
          <p:cNvSpPr txBox="1">
            <a:spLocks noChangeArrowheads="1"/>
          </p:cNvSpPr>
          <p:nvPr/>
        </p:nvSpPr>
        <p:spPr bwMode="auto">
          <a:xfrm>
            <a:off x="533400" y="1905000"/>
            <a:ext cx="8229600" cy="11587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pPr>
            <a:r>
              <a:rPr lang="en-US" altLang="en-US" sz="2100" b="1" dirty="0">
                <a:latin typeface="Liberation Sans" panose="020B0604020202020204" pitchFamily="34" charset="0"/>
              </a:rPr>
              <a:t>Illustration:</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On </a:t>
            </a:r>
            <a:r>
              <a:rPr lang="en-US" sz="2100" dirty="0" smtClean="0">
                <a:latin typeface="Liberation Sans" panose="020B0604020202020204" pitchFamily="34" charset="0"/>
              </a:rPr>
              <a:t>July </a:t>
            </a:r>
            <a:r>
              <a:rPr lang="en-US" sz="2100" dirty="0">
                <a:latin typeface="Liberation Sans" panose="020B0604020202020204" pitchFamily="34" charset="0"/>
              </a:rPr>
              <a:t>1, Tsai Company purchases a delivery truck </a:t>
            </a:r>
            <a:r>
              <a:rPr lang="en-US" sz="2100" dirty="0" smtClean="0">
                <a:latin typeface="Liberation Sans" panose="020B0604020202020204" pitchFamily="34" charset="0"/>
              </a:rPr>
              <a:t>costing NT$420,000</a:t>
            </a:r>
            <a:r>
              <a:rPr lang="en-US" sz="2100" dirty="0">
                <a:latin typeface="Liberation Sans" panose="020B0604020202020204" pitchFamily="34" charset="0"/>
              </a:rPr>
              <a:t>. It pays NT$240,000 cash now and agrees to pay the </a:t>
            </a:r>
            <a:r>
              <a:rPr lang="en-US" sz="2100" dirty="0" smtClean="0">
                <a:latin typeface="Liberation Sans" panose="020B0604020202020204" pitchFamily="34" charset="0"/>
              </a:rPr>
              <a:t>remaining NT$180,000 </a:t>
            </a:r>
            <a:r>
              <a:rPr lang="en-US" sz="2100" dirty="0">
                <a:latin typeface="Liberation Sans" panose="020B0604020202020204" pitchFamily="34" charset="0"/>
              </a:rPr>
              <a:t>on </a:t>
            </a:r>
            <a:r>
              <a:rPr lang="en-US" sz="2100" dirty="0" smtClean="0">
                <a:latin typeface="Liberation Sans" panose="020B0604020202020204" pitchFamily="34" charset="0"/>
              </a:rPr>
              <a:t>account.</a:t>
            </a:r>
            <a:endParaRPr lang="en-US" altLang="en-US" sz="2100" dirty="0">
              <a:latin typeface="Liberation Sans" panose="020B0604020202020204" pitchFamily="34" charset="0"/>
            </a:endParaRPr>
          </a:p>
        </p:txBody>
      </p:sp>
      <p:sp>
        <p:nvSpPr>
          <p:cNvPr id="100359" name="Text Box 7"/>
          <p:cNvSpPr txBox="1">
            <a:spLocks noChangeArrowheads="1"/>
          </p:cNvSpPr>
          <p:nvPr/>
        </p:nvSpPr>
        <p:spPr bwMode="auto">
          <a:xfrm>
            <a:off x="1752600" y="4357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Equipment</a:t>
            </a:r>
          </a:p>
        </p:txBody>
      </p:sp>
      <p:sp>
        <p:nvSpPr>
          <p:cNvPr id="100360" name="Text Box 8"/>
          <p:cNvSpPr txBox="1">
            <a:spLocks noChangeArrowheads="1"/>
          </p:cNvSpPr>
          <p:nvPr/>
        </p:nvSpPr>
        <p:spPr bwMode="auto">
          <a:xfrm>
            <a:off x="1752600" y="4738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Cash</a:t>
            </a:r>
          </a:p>
        </p:txBody>
      </p:sp>
      <p:sp>
        <p:nvSpPr>
          <p:cNvPr id="22536" name="Text Box 9"/>
          <p:cNvSpPr txBox="1">
            <a:spLocks noChangeArrowheads="1"/>
          </p:cNvSpPr>
          <p:nvPr/>
        </p:nvSpPr>
        <p:spPr bwMode="auto">
          <a:xfrm>
            <a:off x="685800" y="4343400"/>
            <a:ext cx="990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spcBef>
                <a:spcPct val="50000"/>
              </a:spcBef>
            </a:pPr>
            <a:r>
              <a:rPr lang="en-US" altLang="en-US" sz="1800" dirty="0">
                <a:latin typeface="Liberation Sans" panose="020B0604020202020204" pitchFamily="34" charset="0"/>
              </a:rPr>
              <a:t>July 1</a:t>
            </a:r>
          </a:p>
        </p:txBody>
      </p:sp>
      <p:sp>
        <p:nvSpPr>
          <p:cNvPr id="100362" name="Text Box 10"/>
          <p:cNvSpPr txBox="1">
            <a:spLocks noChangeArrowheads="1"/>
          </p:cNvSpPr>
          <p:nvPr/>
        </p:nvSpPr>
        <p:spPr bwMode="auto">
          <a:xfrm>
            <a:off x="5943600" y="4357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420,000</a:t>
            </a:r>
            <a:endParaRPr lang="en-US" altLang="en-US" sz="1800" dirty="0">
              <a:latin typeface="Liberation Sans" panose="020B0604020202020204" pitchFamily="34" charset="0"/>
            </a:endParaRPr>
          </a:p>
        </p:txBody>
      </p:sp>
      <p:sp>
        <p:nvSpPr>
          <p:cNvPr id="100363" name="Text Box 11"/>
          <p:cNvSpPr txBox="1">
            <a:spLocks noChangeArrowheads="1"/>
          </p:cNvSpPr>
          <p:nvPr/>
        </p:nvSpPr>
        <p:spPr bwMode="auto">
          <a:xfrm>
            <a:off x="7239000" y="473868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240,000</a:t>
            </a:r>
            <a:endParaRPr lang="en-US" altLang="en-US" sz="1800" dirty="0">
              <a:latin typeface="Liberation Sans" panose="020B0604020202020204" pitchFamily="34" charset="0"/>
            </a:endParaRPr>
          </a:p>
        </p:txBody>
      </p:sp>
      <p:sp>
        <p:nvSpPr>
          <p:cNvPr id="100368" name="Text Box 16"/>
          <p:cNvSpPr txBox="1">
            <a:spLocks noChangeArrowheads="1"/>
          </p:cNvSpPr>
          <p:nvPr/>
        </p:nvSpPr>
        <p:spPr bwMode="auto">
          <a:xfrm>
            <a:off x="7239000" y="5105400"/>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r">
              <a:spcBef>
                <a:spcPct val="50000"/>
              </a:spcBef>
            </a:pPr>
            <a:r>
              <a:rPr lang="en-US" altLang="en-US" sz="1800" dirty="0" smtClean="0">
                <a:latin typeface="Liberation Sans" panose="020B0604020202020204" pitchFamily="34" charset="0"/>
              </a:rPr>
              <a:t>180,000</a:t>
            </a:r>
            <a:endParaRPr lang="en-US" altLang="en-US" sz="1800" dirty="0">
              <a:latin typeface="Liberation Sans" panose="020B0604020202020204" pitchFamily="34" charset="0"/>
            </a:endParaRPr>
          </a:p>
        </p:txBody>
      </p:sp>
      <p:sp>
        <p:nvSpPr>
          <p:cNvPr id="100369" name="Text Box 17"/>
          <p:cNvSpPr txBox="1">
            <a:spLocks noChangeArrowheads="1"/>
          </p:cNvSpPr>
          <p:nvPr/>
        </p:nvSpPr>
        <p:spPr bwMode="auto">
          <a:xfrm>
            <a:off x="1752600" y="5119688"/>
            <a:ext cx="2514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2400">
                <a:solidFill>
                  <a:schemeClr val="tx1"/>
                </a:solidFill>
                <a:latin typeface="Comic Sans MS" pitchFamily="66" charset="0"/>
              </a:defRPr>
            </a:lvl1pPr>
            <a:lvl2pPr>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lvl="1" algn="l">
              <a:spcBef>
                <a:spcPct val="50000"/>
              </a:spcBef>
            </a:pPr>
            <a:r>
              <a:rPr lang="en-US" altLang="en-US" sz="1800" dirty="0">
                <a:latin typeface="Liberation Sans" panose="020B0604020202020204" pitchFamily="34" charset="0"/>
              </a:rPr>
              <a:t>Accounts </a:t>
            </a:r>
            <a:r>
              <a:rPr lang="en-US" altLang="en-US" sz="1800" dirty="0" smtClean="0">
                <a:latin typeface="Liberation Sans" panose="020B0604020202020204" pitchFamily="34" charset="0"/>
              </a:rPr>
              <a:t>Payable</a:t>
            </a:r>
            <a:endParaRPr lang="en-US" altLang="en-US" sz="1800" dirty="0">
              <a:latin typeface="Liberation Sans" panose="020B0604020202020204" pitchFamily="34" charset="0"/>
            </a:endParaRPr>
          </a:p>
        </p:txBody>
      </p:sp>
      <p:sp>
        <p:nvSpPr>
          <p:cNvPr id="22542" name="Rectangle 18"/>
          <p:cNvSpPr>
            <a:spLocks noChangeArrowheads="1"/>
          </p:cNvSpPr>
          <p:nvPr/>
        </p:nvSpPr>
        <p:spPr bwMode="auto">
          <a:xfrm>
            <a:off x="6705600" y="2788920"/>
            <a:ext cx="1981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2-15</a:t>
            </a:r>
          </a:p>
          <a:p>
            <a:pPr algn="l"/>
            <a:r>
              <a:rPr lang="en-US" altLang="en-US" sz="1200" dirty="0" smtClean="0">
                <a:latin typeface="Liberation Sans" panose="020B0604020202020204" pitchFamily="34" charset="0"/>
              </a:rPr>
              <a:t>Compound journal entry</a:t>
            </a:r>
            <a:endParaRPr lang="en-US" altLang="en-US" sz="1200" dirty="0">
              <a:latin typeface="Liberation Sans" panose="020B0604020202020204" pitchFamily="34" charset="0"/>
            </a:endParaRPr>
          </a:p>
        </p:txBody>
      </p:sp>
      <p:sp>
        <p:nvSpPr>
          <p:cNvPr id="22544" name="Line 20"/>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8" name="Text Box 4"/>
          <p:cNvSpPr txBox="1">
            <a:spLocks noChangeArrowheads="1"/>
          </p:cNvSpPr>
          <p:nvPr/>
        </p:nvSpPr>
        <p:spPr bwMode="auto">
          <a:xfrm>
            <a:off x="2819400" y="3379113"/>
            <a:ext cx="3581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spcBef>
                <a:spcPct val="50000"/>
              </a:spcBef>
            </a:pPr>
            <a:r>
              <a:rPr lang="en-US" altLang="en-US" sz="2200" b="1" dirty="0" smtClean="0">
                <a:solidFill>
                  <a:schemeClr val="bg1"/>
                </a:solidFill>
                <a:latin typeface="Liberation Sans" panose="020B0604020202020204" pitchFamily="34" charset="0"/>
              </a:rPr>
              <a:t>GENERAL JOURNAL</a:t>
            </a:r>
            <a:endParaRPr lang="en-US" altLang="en-US" sz="2200" b="1" dirty="0">
              <a:solidFill>
                <a:schemeClr val="bg1"/>
              </a:solidFill>
              <a:latin typeface="Liberation Sans" panose="020B0604020202020204" pitchFamily="34" charset="0"/>
            </a:endParaRPr>
          </a:p>
        </p:txBody>
      </p:sp>
      <p:sp>
        <p:nvSpPr>
          <p:cNvPr id="20"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Journal</a:t>
            </a:r>
            <a:endParaRPr lang="en-US" altLang="en-US" sz="3200" b="1" dirty="0">
              <a:solidFill>
                <a:srgbClr val="CC0000"/>
              </a:solidFill>
              <a:latin typeface="Liberation Sans" panose="020B0604020202020204" pitchFamily="34" charset="0"/>
            </a:endParaRPr>
          </a:p>
        </p:txBody>
      </p:sp>
      <p:sp>
        <p:nvSpPr>
          <p:cNvPr id="2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0359"/>
                                        </p:tgtEl>
                                        <p:attrNameLst>
                                          <p:attrName>style.visibility</p:attrName>
                                        </p:attrNameLst>
                                      </p:cBhvr>
                                      <p:to>
                                        <p:strVal val="visible"/>
                                      </p:to>
                                    </p:set>
                                    <p:animEffect transition="in" filter="wipe(left)">
                                      <p:cBhvr>
                                        <p:cTn id="7" dur="500"/>
                                        <p:tgtEl>
                                          <p:spTgt spid="10035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0362"/>
                                        </p:tgtEl>
                                        <p:attrNameLst>
                                          <p:attrName>style.visibility</p:attrName>
                                        </p:attrNameLst>
                                      </p:cBhvr>
                                      <p:to>
                                        <p:strVal val="visible"/>
                                      </p:to>
                                    </p:set>
                                    <p:animEffect transition="in" filter="wipe(left)">
                                      <p:cBhvr>
                                        <p:cTn id="11" dur="500"/>
                                        <p:tgtEl>
                                          <p:spTgt spid="10036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0360"/>
                                        </p:tgtEl>
                                        <p:attrNameLst>
                                          <p:attrName>style.visibility</p:attrName>
                                        </p:attrNameLst>
                                      </p:cBhvr>
                                      <p:to>
                                        <p:strVal val="visible"/>
                                      </p:to>
                                    </p:set>
                                    <p:animEffect transition="in" filter="wipe(left)">
                                      <p:cBhvr>
                                        <p:cTn id="16" dur="500"/>
                                        <p:tgtEl>
                                          <p:spTgt spid="100360"/>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0363"/>
                                        </p:tgtEl>
                                        <p:attrNameLst>
                                          <p:attrName>style.visibility</p:attrName>
                                        </p:attrNameLst>
                                      </p:cBhvr>
                                      <p:to>
                                        <p:strVal val="visible"/>
                                      </p:to>
                                    </p:set>
                                    <p:animEffect transition="in" filter="wipe(left)">
                                      <p:cBhvr>
                                        <p:cTn id="20" dur="500"/>
                                        <p:tgtEl>
                                          <p:spTgt spid="100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0369"/>
                                        </p:tgtEl>
                                        <p:attrNameLst>
                                          <p:attrName>style.visibility</p:attrName>
                                        </p:attrNameLst>
                                      </p:cBhvr>
                                      <p:to>
                                        <p:strVal val="visible"/>
                                      </p:to>
                                    </p:set>
                                    <p:animEffect transition="in" filter="wipe(left)">
                                      <p:cBhvr>
                                        <p:cTn id="25" dur="500"/>
                                        <p:tgtEl>
                                          <p:spTgt spid="100369"/>
                                        </p:tgtEl>
                                      </p:cBhvr>
                                    </p:animEffect>
                                  </p:childTnLst>
                                </p:cTn>
                              </p:par>
                            </p:childTnLst>
                          </p:cTn>
                        </p:par>
                        <p:par>
                          <p:cTn id="26" fill="hold" nodeType="afterGroup">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00368"/>
                                        </p:tgtEl>
                                        <p:attrNameLst>
                                          <p:attrName>style.visibility</p:attrName>
                                        </p:attrNameLst>
                                      </p:cBhvr>
                                      <p:to>
                                        <p:strVal val="visible"/>
                                      </p:to>
                                    </p:set>
                                    <p:animEffect transition="in" filter="wipe(left)">
                                      <p:cBhvr>
                                        <p:cTn id="29" dur="500"/>
                                        <p:tgtEl>
                                          <p:spTgt spid="100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9" grpId="0"/>
      <p:bldP spid="100360" grpId="0"/>
      <p:bldP spid="100362" grpId="0"/>
      <p:bldP spid="100363" grpId="0"/>
      <p:bldP spid="100368" grpId="0"/>
      <p:bldP spid="10036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28649" y="1323483"/>
            <a:ext cx="8058151" cy="4939814"/>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5000"/>
              </a:lnSpc>
              <a:spcBef>
                <a:spcPts val="1200"/>
              </a:spcBef>
            </a:pPr>
            <a:r>
              <a:rPr lang="en-US" sz="2200" dirty="0" smtClean="0">
                <a:latin typeface="Liberation Sans" panose="020B0604020202020204" pitchFamily="34" charset="0"/>
              </a:rPr>
              <a:t>As </a:t>
            </a:r>
            <a:r>
              <a:rPr lang="en-US" sz="2200" dirty="0">
                <a:latin typeface="Liberation Sans" panose="020B0604020202020204" pitchFamily="34" charset="0"/>
              </a:rPr>
              <a:t>president and sole </a:t>
            </a:r>
            <a:r>
              <a:rPr lang="en-US" sz="2200" dirty="0" smtClean="0">
                <a:latin typeface="Liberation Sans" panose="020B0604020202020204" pitchFamily="34" charset="0"/>
              </a:rPr>
              <a:t>shareholder</a:t>
            </a:r>
            <a:r>
              <a:rPr lang="en-US" sz="2200" dirty="0">
                <a:latin typeface="Liberation Sans" panose="020B0604020202020204" pitchFamily="34" charset="0"/>
              </a:rPr>
              <a:t>, Kate Browne engaged in the following activities </a:t>
            </a:r>
            <a:r>
              <a:rPr lang="en-US" sz="2200" dirty="0" smtClean="0">
                <a:latin typeface="Liberation Sans" panose="020B0604020202020204" pitchFamily="34" charset="0"/>
              </a:rPr>
              <a:t>in establishing </a:t>
            </a:r>
            <a:r>
              <a:rPr lang="en-US" sz="2200" dirty="0">
                <a:latin typeface="Liberation Sans" panose="020B0604020202020204" pitchFamily="34" charset="0"/>
              </a:rPr>
              <a:t>her salon, Hair It </a:t>
            </a:r>
            <a:r>
              <a:rPr lang="en-US" sz="2200" dirty="0" smtClean="0">
                <a:latin typeface="Liberation Sans" panose="020B0604020202020204" pitchFamily="34" charset="0"/>
              </a:rPr>
              <a:t>Is Company SA.</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Opened </a:t>
            </a:r>
            <a:r>
              <a:rPr lang="en-US" sz="2200" dirty="0">
                <a:latin typeface="Liberation Sans" panose="020B0604020202020204" pitchFamily="34" charset="0"/>
              </a:rPr>
              <a:t>a bank account in the name of Hair It </a:t>
            </a:r>
            <a:r>
              <a:rPr lang="en-US" sz="2200" dirty="0" smtClean="0">
                <a:latin typeface="Liberation Sans" panose="020B0604020202020204" pitchFamily="34" charset="0"/>
              </a:rPr>
              <a:t>Is Company SA </a:t>
            </a:r>
            <a:r>
              <a:rPr lang="en-US" sz="2200" dirty="0">
                <a:latin typeface="Liberation Sans" panose="020B0604020202020204" pitchFamily="34" charset="0"/>
              </a:rPr>
              <a:t>and deposited </a:t>
            </a:r>
            <a:r>
              <a:rPr lang="en-US" sz="2200" dirty="0" smtClean="0">
                <a:latin typeface="Liberation Sans" panose="020B0604020202020204" pitchFamily="34" charset="0"/>
              </a:rPr>
              <a:t>€20,000 </a:t>
            </a:r>
            <a:r>
              <a:rPr lang="en-US" sz="2200" dirty="0">
                <a:latin typeface="Liberation Sans" panose="020B0604020202020204" pitchFamily="34" charset="0"/>
              </a:rPr>
              <a:t>of </a:t>
            </a:r>
            <a:r>
              <a:rPr lang="en-US" sz="2200" dirty="0" smtClean="0">
                <a:latin typeface="Liberation Sans" panose="020B0604020202020204" pitchFamily="34" charset="0"/>
              </a:rPr>
              <a:t>her own </a:t>
            </a:r>
            <a:r>
              <a:rPr lang="en-US" sz="2200" dirty="0">
                <a:latin typeface="Liberation Sans" panose="020B0604020202020204" pitchFamily="34" charset="0"/>
              </a:rPr>
              <a:t>money in this account in exchange for </a:t>
            </a:r>
            <a:r>
              <a:rPr lang="en-US" sz="2200" dirty="0" smtClean="0">
                <a:latin typeface="Liberation Sans" panose="020B0604020202020204" pitchFamily="34" charset="0"/>
              </a:rPr>
              <a:t>ordinary shares.</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Purchased </a:t>
            </a:r>
            <a:r>
              <a:rPr lang="en-US" sz="2200" dirty="0">
                <a:latin typeface="Liberation Sans" panose="020B0604020202020204" pitchFamily="34" charset="0"/>
              </a:rPr>
              <a:t>equipment on account (to be paid in 30 days) for a total cost of </a:t>
            </a:r>
            <a:r>
              <a:rPr lang="en-US" sz="2200" dirty="0" smtClean="0">
                <a:latin typeface="Liberation Sans" panose="020B0604020202020204" pitchFamily="34" charset="0"/>
              </a:rPr>
              <a:t>€4,800.</a:t>
            </a: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Interviewed </a:t>
            </a:r>
            <a:r>
              <a:rPr lang="en-US" sz="2200" dirty="0">
                <a:latin typeface="Liberation Sans" panose="020B0604020202020204" pitchFamily="34" charset="0"/>
              </a:rPr>
              <a:t>three </a:t>
            </a:r>
            <a:r>
              <a:rPr lang="en-US" sz="2200" dirty="0" smtClean="0">
                <a:latin typeface="Liberation Sans" panose="020B0604020202020204" pitchFamily="34" charset="0"/>
              </a:rPr>
              <a:t>applicants </a:t>
            </a:r>
            <a:r>
              <a:rPr lang="en-US" sz="2200" dirty="0">
                <a:latin typeface="Liberation Sans" panose="020B0604020202020204" pitchFamily="34" charset="0"/>
              </a:rPr>
              <a:t>for the position of </a:t>
            </a:r>
            <a:r>
              <a:rPr lang="en-US" sz="2200" dirty="0" smtClean="0">
                <a:latin typeface="Liberation Sans" panose="020B0604020202020204" pitchFamily="34" charset="0"/>
              </a:rPr>
              <a:t>beautician.</a:t>
            </a:r>
          </a:p>
          <a:p>
            <a:pPr algn="l">
              <a:lnSpc>
                <a:spcPct val="125000"/>
              </a:lnSpc>
              <a:spcBef>
                <a:spcPts val="1200"/>
              </a:spcBef>
            </a:pPr>
            <a:r>
              <a:rPr lang="en-US" sz="2200" dirty="0" smtClean="0">
                <a:latin typeface="Liberation Sans" panose="020B0604020202020204" pitchFamily="34" charset="0"/>
              </a:rPr>
              <a:t>Prepare </a:t>
            </a:r>
            <a:r>
              <a:rPr lang="en-US" sz="2200" dirty="0">
                <a:latin typeface="Liberation Sans" panose="020B0604020202020204" pitchFamily="34" charset="0"/>
              </a:rPr>
              <a:t>the entries to record the transactions.</a:t>
            </a:r>
            <a:endParaRPr lang="en-US" altLang="en-US" sz="2200" dirty="0">
              <a:latin typeface="Liberation Sans" panose="020B0604020202020204" pitchFamily="34" charset="0"/>
            </a:endParaRPr>
          </a:p>
        </p:txBody>
      </p:sp>
      <p:sp>
        <p:nvSpPr>
          <p:cNvPr id="11" name="TextBox 10"/>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2" name="TextBox 11"/>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13"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534419982"/>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628649" y="1336344"/>
            <a:ext cx="8058151" cy="4439677"/>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5000"/>
              </a:lnSpc>
              <a:spcBef>
                <a:spcPts val="1200"/>
              </a:spcBef>
            </a:pPr>
            <a:r>
              <a:rPr lang="en-US" sz="2200" b="1" dirty="0">
                <a:latin typeface="Liberation Sans" panose="020B0604020202020204" pitchFamily="34" charset="0"/>
              </a:rPr>
              <a:t>Prepare the entries to record the transactions.</a:t>
            </a:r>
            <a:endParaRPr lang="en-US" altLang="en-US" sz="2200" b="1" dirty="0">
              <a:latin typeface="Liberation Sans" panose="020B0604020202020204" pitchFamily="34" charset="0"/>
            </a:endParaRPr>
          </a:p>
          <a:p>
            <a:pPr marL="457200" indent="-457200" algn="l">
              <a:lnSpc>
                <a:spcPct val="125000"/>
              </a:lnSpc>
              <a:spcBef>
                <a:spcPts val="1200"/>
              </a:spcBef>
              <a:buFont typeface="+mj-lt"/>
              <a:buAutoNum type="arabicPeriod"/>
            </a:pPr>
            <a:r>
              <a:rPr lang="en-US" sz="2200" dirty="0" smtClean="0">
                <a:latin typeface="Liberation Sans" panose="020B0604020202020204" pitchFamily="34" charset="0"/>
              </a:rPr>
              <a:t>Opened </a:t>
            </a:r>
            <a:r>
              <a:rPr lang="en-US" sz="2200" dirty="0">
                <a:latin typeface="Liberation Sans" panose="020B0604020202020204" pitchFamily="34" charset="0"/>
              </a:rPr>
              <a:t>a bank account </a:t>
            </a:r>
            <a:r>
              <a:rPr lang="en-US" sz="2200" dirty="0" smtClean="0">
                <a:latin typeface="Liberation Sans" panose="020B0604020202020204" pitchFamily="34" charset="0"/>
              </a:rPr>
              <a:t>and </a:t>
            </a:r>
            <a:r>
              <a:rPr lang="en-US" sz="2200" dirty="0">
                <a:latin typeface="Liberation Sans" panose="020B0604020202020204" pitchFamily="34" charset="0"/>
              </a:rPr>
              <a:t>deposited </a:t>
            </a:r>
            <a:r>
              <a:rPr lang="en-US" sz="2200" dirty="0" smtClean="0">
                <a:latin typeface="Liberation Sans" panose="020B0604020202020204" pitchFamily="34" charset="0"/>
              </a:rPr>
              <a:t>€20,000.</a:t>
            </a:r>
          </a:p>
          <a:p>
            <a:pPr marL="457200" indent="-457200" algn="l">
              <a:lnSpc>
                <a:spcPct val="125000"/>
              </a:lnSpc>
              <a:spcBef>
                <a:spcPts val="1200"/>
              </a:spcBef>
              <a:buFont typeface="+mj-lt"/>
              <a:buAutoNum type="arabicPeriod"/>
            </a:pPr>
            <a:endParaRPr lang="en-US" sz="2200" dirty="0" smtClean="0">
              <a:latin typeface="Liberation Sans" panose="020B0604020202020204" pitchFamily="34" charset="0"/>
            </a:endParaRPr>
          </a:p>
          <a:p>
            <a:pPr marL="457200" indent="-457200" algn="l">
              <a:lnSpc>
                <a:spcPct val="125000"/>
              </a:lnSpc>
              <a:spcBef>
                <a:spcPts val="3600"/>
              </a:spcBef>
              <a:buFont typeface="+mj-lt"/>
              <a:buAutoNum type="arabicPeriod"/>
            </a:pPr>
            <a:r>
              <a:rPr lang="en-US" sz="2200" dirty="0" smtClean="0">
                <a:latin typeface="Liberation Sans" panose="020B0604020202020204" pitchFamily="34" charset="0"/>
              </a:rPr>
              <a:t>Purchased </a:t>
            </a:r>
            <a:r>
              <a:rPr lang="en-US" sz="2200" dirty="0">
                <a:latin typeface="Liberation Sans" panose="020B0604020202020204" pitchFamily="34" charset="0"/>
              </a:rPr>
              <a:t>equipment on account (to be paid in 30 days) for a total cost of </a:t>
            </a:r>
            <a:r>
              <a:rPr lang="en-US" sz="2200" dirty="0" smtClean="0">
                <a:latin typeface="Liberation Sans" panose="020B0604020202020204" pitchFamily="34" charset="0"/>
              </a:rPr>
              <a:t>€4,800.</a:t>
            </a:r>
          </a:p>
          <a:p>
            <a:pPr marL="457200" indent="-457200" algn="l">
              <a:lnSpc>
                <a:spcPct val="125000"/>
              </a:lnSpc>
              <a:spcBef>
                <a:spcPts val="1200"/>
              </a:spcBef>
              <a:buFont typeface="+mj-lt"/>
              <a:buAutoNum type="arabicPeriod"/>
            </a:pPr>
            <a:endParaRPr lang="en-US" sz="2200" dirty="0">
              <a:latin typeface="Liberation Sans" panose="020B0604020202020204" pitchFamily="34" charset="0"/>
            </a:endParaRPr>
          </a:p>
          <a:p>
            <a:pPr marL="457200" indent="-457200" algn="l">
              <a:lnSpc>
                <a:spcPct val="125000"/>
              </a:lnSpc>
              <a:spcBef>
                <a:spcPts val="3600"/>
              </a:spcBef>
              <a:buFont typeface="+mj-lt"/>
              <a:buAutoNum type="arabicPeriod"/>
            </a:pPr>
            <a:r>
              <a:rPr lang="en-US" sz="2200" dirty="0" smtClean="0">
                <a:latin typeface="Liberation Sans" panose="020B0604020202020204" pitchFamily="34" charset="0"/>
              </a:rPr>
              <a:t>Interviewed </a:t>
            </a:r>
            <a:r>
              <a:rPr lang="en-US" sz="2200" dirty="0">
                <a:latin typeface="Liberation Sans" panose="020B0604020202020204" pitchFamily="34" charset="0"/>
              </a:rPr>
              <a:t>three applicants for the position of beautician.</a:t>
            </a:r>
            <a:endParaRPr lang="en-US" sz="2200" dirty="0" smtClean="0">
              <a:latin typeface="Liberation Sans" panose="020B0604020202020204" pitchFamily="34" charset="0"/>
            </a:endParaRPr>
          </a:p>
        </p:txBody>
      </p:sp>
      <p:sp>
        <p:nvSpPr>
          <p:cNvPr id="40963" name="Rectangle 5"/>
          <p:cNvSpPr>
            <a:spLocks noChangeArrowheads="1"/>
          </p:cNvSpPr>
          <p:nvPr/>
        </p:nvSpPr>
        <p:spPr bwMode="auto">
          <a:xfrm>
            <a:off x="1524000" y="2403144"/>
            <a:ext cx="6324600" cy="832279"/>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a:latin typeface="Liberation Sans" panose="020B0604020202020204" pitchFamily="34" charset="0"/>
              </a:rPr>
              <a:t>Cash 	20,000</a:t>
            </a:r>
          </a:p>
          <a:p>
            <a:pPr marL="457200" indent="-457200" algn="l">
              <a:lnSpc>
                <a:spcPct val="120000"/>
              </a:lnSpc>
              <a:tabLst>
                <a:tab pos="4454525" algn="r"/>
                <a:tab pos="5943600" algn="r"/>
              </a:tabLst>
            </a:pPr>
            <a:r>
              <a:rPr lang="en-US" altLang="en-US" sz="2100" dirty="0">
                <a:latin typeface="Liberation Sans" panose="020B0604020202020204" pitchFamily="34" charset="0"/>
              </a:rPr>
              <a:t>	</a:t>
            </a:r>
            <a:r>
              <a:rPr lang="en-US" sz="2100" dirty="0">
                <a:latin typeface="Liberation Sans" panose="020B0604020202020204" pitchFamily="34" charset="0"/>
              </a:rPr>
              <a:t>Share Capital—Ordinary</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20,000</a:t>
            </a:r>
            <a:endParaRPr lang="en-US" altLang="en-US" sz="2100" dirty="0">
              <a:latin typeface="Liberation Sans" panose="020B0604020202020204" pitchFamily="34" charset="0"/>
            </a:endParaRPr>
          </a:p>
        </p:txBody>
      </p:sp>
      <p:sp>
        <p:nvSpPr>
          <p:cNvPr id="12" name="Rectangle 5"/>
          <p:cNvSpPr>
            <a:spLocks noChangeArrowheads="1"/>
          </p:cNvSpPr>
          <p:nvPr/>
        </p:nvSpPr>
        <p:spPr bwMode="auto">
          <a:xfrm>
            <a:off x="1524000" y="4308144"/>
            <a:ext cx="6324600" cy="830997"/>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smtClean="0">
                <a:latin typeface="Liberation Sans" panose="020B0604020202020204" pitchFamily="34" charset="0"/>
              </a:rPr>
              <a:t>Equipment 	4,800</a:t>
            </a:r>
            <a:endParaRPr lang="en-US" altLang="en-US" sz="2100" dirty="0">
              <a:latin typeface="Liberation Sans" panose="020B0604020202020204" pitchFamily="34" charset="0"/>
            </a:endParaRPr>
          </a:p>
          <a:p>
            <a:pPr marL="457200" indent="-457200" algn="l">
              <a:lnSpc>
                <a:spcPct val="120000"/>
              </a:lnSpc>
              <a:tabLst>
                <a:tab pos="4454525" algn="r"/>
                <a:tab pos="5943600" algn="r"/>
              </a:tabLst>
            </a:pPr>
            <a:r>
              <a:rPr lang="en-US" altLang="en-US" sz="2100" dirty="0" smtClean="0">
                <a:latin typeface="Liberation Sans" panose="020B0604020202020204" pitchFamily="34" charset="0"/>
              </a:rPr>
              <a:t>	Accounts Payable </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4,800</a:t>
            </a:r>
            <a:endParaRPr lang="en-US" altLang="en-US" sz="2100" dirty="0">
              <a:latin typeface="Liberation Sans" panose="020B0604020202020204" pitchFamily="34" charset="0"/>
            </a:endParaRPr>
          </a:p>
        </p:txBody>
      </p:sp>
      <p:sp>
        <p:nvSpPr>
          <p:cNvPr id="13" name="Rectangle 5"/>
          <p:cNvSpPr>
            <a:spLocks noChangeArrowheads="1"/>
          </p:cNvSpPr>
          <p:nvPr/>
        </p:nvSpPr>
        <p:spPr bwMode="auto">
          <a:xfrm>
            <a:off x="1524000" y="5755944"/>
            <a:ext cx="1378857" cy="461665"/>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marL="457200" indent="-457200" algn="l">
              <a:lnSpc>
                <a:spcPct val="120000"/>
              </a:lnSpc>
              <a:tabLst>
                <a:tab pos="4454525" algn="r"/>
                <a:tab pos="5943600" algn="r"/>
              </a:tabLst>
            </a:pPr>
            <a:r>
              <a:rPr lang="en-US" altLang="en-US" sz="2100" dirty="0" smtClean="0">
                <a:latin typeface="Liberation Sans" panose="020B0604020202020204" pitchFamily="34" charset="0"/>
              </a:rPr>
              <a:t>No entry</a:t>
            </a:r>
            <a:endParaRPr lang="en-US" altLang="en-US" sz="2100" dirty="0">
              <a:latin typeface="Liberation Sans" panose="020B0604020202020204" pitchFamily="34" charset="0"/>
            </a:endParaRPr>
          </a:p>
        </p:txBody>
      </p:sp>
      <p:sp>
        <p:nvSpPr>
          <p:cNvPr id="15" name="TextBox 14"/>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6" name="TextBox 15"/>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4</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2350211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Effect transition="in" filter="wipe(left)">
                                      <p:cBhvr>
                                        <p:cTn id="7" dur="500"/>
                                        <p:tgtEl>
                                          <p:spTgt spid="40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63">
                                            <p:txEl>
                                              <p:pRg st="1" end="1"/>
                                            </p:txEl>
                                          </p:spTgt>
                                        </p:tgtEl>
                                        <p:attrNameLst>
                                          <p:attrName>style.visibility</p:attrName>
                                        </p:attrNameLst>
                                      </p:cBhvr>
                                      <p:to>
                                        <p:strVal val="visible"/>
                                      </p:to>
                                    </p:set>
                                    <p:animEffect transition="in" filter="wipe(left)">
                                      <p:cBhvr>
                                        <p:cTn id="12" dur="500"/>
                                        <p:tgtEl>
                                          <p:spTgt spid="40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wipe(left)">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wipe(left)">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build="p" bldLvl="2" autoUpdateAnimBg="0"/>
      <p:bldP spid="12" grpId="0" build="p" bldLvl="2" autoUpdateAnimBg="0"/>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6"/>
          <p:cNvSpPr txBox="1">
            <a:spLocks noChangeArrowheads="1"/>
          </p:cNvSpPr>
          <p:nvPr/>
        </p:nvSpPr>
        <p:spPr bwMode="auto">
          <a:xfrm>
            <a:off x="762000" y="1905000"/>
            <a:ext cx="579120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Aft>
                <a:spcPts val="0"/>
              </a:spcAft>
              <a:buClr>
                <a:srgbClr val="CC0000"/>
              </a:buClr>
              <a:buSzPct val="80000"/>
              <a:buFont typeface="Wingdings" pitchFamily="2" charset="2"/>
              <a:buChar char="u"/>
            </a:pPr>
            <a:r>
              <a:rPr lang="en-US" altLang="en-US" sz="2100" b="1" dirty="0">
                <a:solidFill>
                  <a:schemeClr val="hlink"/>
                </a:solidFill>
                <a:latin typeface="Liberation Sans" panose="020B0604020202020204" pitchFamily="34" charset="0"/>
              </a:rPr>
              <a:t>General Ledger</a:t>
            </a:r>
            <a:r>
              <a:rPr lang="en-US" altLang="en-US" sz="2100" dirty="0">
                <a:latin typeface="Liberation Sans" panose="020B0604020202020204" pitchFamily="34" charset="0"/>
              </a:rPr>
              <a:t> </a:t>
            </a:r>
            <a:r>
              <a:rPr lang="en-US" altLang="en-US" sz="2100" dirty="0" smtClean="0">
                <a:latin typeface="Liberation Sans" panose="020B0604020202020204" pitchFamily="34" charset="0"/>
              </a:rPr>
              <a:t>contains </a:t>
            </a:r>
            <a:r>
              <a:rPr lang="en-US" sz="2100" dirty="0" smtClean="0">
                <a:latin typeface="Liberation Sans" panose="020B0604020202020204" pitchFamily="34" charset="0"/>
              </a:rPr>
              <a:t>all </a:t>
            </a:r>
            <a:r>
              <a:rPr lang="en-US" sz="2100" dirty="0">
                <a:latin typeface="Liberation Sans" panose="020B0604020202020204" pitchFamily="34" charset="0"/>
              </a:rPr>
              <a:t>the asset, </a:t>
            </a:r>
            <a:r>
              <a:rPr lang="en-US" sz="2100" dirty="0" smtClean="0">
                <a:latin typeface="Liberation Sans" panose="020B0604020202020204" pitchFamily="34" charset="0"/>
              </a:rPr>
              <a:t>liability</a:t>
            </a:r>
            <a:r>
              <a:rPr lang="en-US" sz="2100" dirty="0">
                <a:latin typeface="Liberation Sans" panose="020B0604020202020204" pitchFamily="34" charset="0"/>
              </a:rPr>
              <a:t>, and </a:t>
            </a:r>
            <a:r>
              <a:rPr lang="en-US" sz="2100" dirty="0" smtClean="0">
                <a:latin typeface="Liberation Sans" panose="020B0604020202020204" pitchFamily="34" charset="0"/>
              </a:rPr>
              <a:t>equity accounts.</a:t>
            </a:r>
            <a:endParaRPr lang="en-US" altLang="en-US" sz="2100" dirty="0">
              <a:latin typeface="Liberation Sans" panose="020B0604020202020204" pitchFamily="34" charset="0"/>
            </a:endParaRPr>
          </a:p>
        </p:txBody>
      </p:sp>
      <p:sp>
        <p:nvSpPr>
          <p:cNvPr id="24581" name="Rectangle 6"/>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800" b="1" dirty="0">
                <a:solidFill>
                  <a:srgbClr val="CC0000"/>
                </a:solidFill>
                <a:latin typeface="Liberation Sans" panose="020B0604020202020204" pitchFamily="34" charset="0"/>
              </a:rPr>
              <a:t>The Ledger</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
        <p:nvSpPr>
          <p:cNvPr id="14"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cxnSp>
        <p:nvCxnSpPr>
          <p:cNvPr id="15" name="Straight Connector 14"/>
          <p:cNvCxnSpPr/>
          <p:nvPr/>
        </p:nvCxnSpPr>
        <p:spPr bwMode="auto">
          <a:xfrm>
            <a:off x="6934200"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Rectangle 15"/>
          <p:cNvSpPr/>
          <p:nvPr/>
        </p:nvSpPr>
        <p:spPr>
          <a:xfrm>
            <a:off x="70634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5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 </a:t>
            </a:r>
            <a:r>
              <a:rPr lang="en-US" sz="1600" b="1" dirty="0" smtClean="0">
                <a:latin typeface="Liberation Sans" panose="020B0604020202020204" pitchFamily="34" charset="0"/>
              </a:rPr>
              <a:t>ledger is and </a:t>
            </a:r>
            <a:r>
              <a:rPr lang="en-US" sz="1600" b="1" dirty="0">
                <a:latin typeface="Liberation Sans" panose="020B0604020202020204" pitchFamily="34" charset="0"/>
              </a:rPr>
              <a:t>how it helps in </a:t>
            </a:r>
            <a:r>
              <a:rPr lang="en-US" sz="1600" b="1" dirty="0" smtClean="0">
                <a:latin typeface="Liberation Sans" panose="020B0604020202020204" pitchFamily="34" charset="0"/>
              </a:rPr>
              <a:t>the recording </a:t>
            </a:r>
            <a:r>
              <a:rPr lang="en-US" sz="1600" b="1" dirty="0">
                <a:latin typeface="Liberation Sans" panose="020B0604020202020204" pitchFamily="34" charset="0"/>
              </a:rPr>
              <a:t>process.</a:t>
            </a:r>
          </a:p>
        </p:txBody>
      </p:sp>
      <p:sp>
        <p:nvSpPr>
          <p:cNvPr id="17"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chemeClr val="tx2">
                    <a:lumMod val="50000"/>
                  </a:schemeClr>
                </a:solidFill>
                <a:latin typeface="Liberation Sans" panose="020B0604020202020204" pitchFamily="34" charset="0"/>
              </a:rPr>
              <a:t>Steps in the Recording Process</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200400"/>
            <a:ext cx="8534400" cy="30344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838200" y="6096000"/>
            <a:ext cx="1676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2-16</a:t>
            </a:r>
          </a:p>
          <a:p>
            <a:pPr algn="l"/>
            <a:r>
              <a:rPr lang="en-US" sz="1200" dirty="0">
                <a:latin typeface="Liberation Sans" panose="020B0604020202020204" pitchFamily="34" charset="0"/>
              </a:rPr>
              <a:t>The general ledger</a:t>
            </a:r>
          </a:p>
        </p:txBody>
      </p:sp>
    </p:spTree>
  </p:cSld>
  <p:clrMapOvr>
    <a:masterClrMapping/>
  </p:clrMapOvr>
  <p:transition>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8126104" cy="560388"/>
          </a:xfrm>
          <a:prstGeom prst="rect">
            <a:avLst/>
          </a:prstGeom>
          <a:noFill/>
          <a:ln>
            <a:noFill/>
          </a:ln>
          <a:effectLst/>
        </p:spPr>
        <p:txBody>
          <a:bodyPr lIns="90488" tIns="44450" rIns="90488" bIns="44450" anchor="ctr" anchorCtr="0"/>
          <a:lstStyle/>
          <a:p>
            <a:pPr algn="l"/>
            <a:r>
              <a:rPr lang="en-US" altLang="en-US" sz="2800" b="1" i="0" dirty="0" smtClean="0">
                <a:solidFill>
                  <a:srgbClr val="FF0000"/>
                </a:solidFill>
                <a:latin typeface="Liberation Sans" panose="020B0604020202020204" pitchFamily="34" charset="0"/>
              </a:rPr>
              <a:t>ACCOUNTING ACROSS THE ORGANIZATION</a:t>
            </a:r>
            <a:endParaRPr lang="en-US" altLang="en-US" sz="2800" b="1" i="0" dirty="0">
              <a:solidFill>
                <a:srgbClr val="FF0000"/>
              </a:solidFill>
              <a:latin typeface="Liberation Sans" panose="020B0604020202020204" pitchFamily="34" charset="0"/>
            </a:endParaRPr>
          </a:p>
        </p:txBody>
      </p:sp>
      <p:sp>
        <p:nvSpPr>
          <p:cNvPr id="2" name="Rectangle 1"/>
          <p:cNvSpPr/>
          <p:nvPr/>
        </p:nvSpPr>
        <p:spPr>
          <a:xfrm>
            <a:off x="484496" y="1135184"/>
            <a:ext cx="8153400" cy="4839915"/>
          </a:xfrm>
          <a:prstGeom prst="rect">
            <a:avLst/>
          </a:prstGeom>
        </p:spPr>
        <p:txBody>
          <a:bodyPr wrap="square">
            <a:spAutoFit/>
          </a:bodyPr>
          <a:lstStyle/>
          <a:p>
            <a:pPr algn="just">
              <a:lnSpc>
                <a:spcPct val="110000"/>
              </a:lnSpc>
              <a:spcBef>
                <a:spcPts val="600"/>
              </a:spcBef>
            </a:pPr>
            <a:r>
              <a:rPr lang="en-US" sz="2100" b="1" dirty="0" smtClean="0">
                <a:latin typeface="Liberation Sans" panose="020B0604020202020204" pitchFamily="34" charset="0"/>
              </a:rPr>
              <a:t>What Would Sam Do?</a:t>
            </a:r>
          </a:p>
          <a:p>
            <a:pPr algn="just">
              <a:lnSpc>
                <a:spcPct val="110000"/>
              </a:lnSpc>
              <a:spcBef>
                <a:spcPts val="600"/>
              </a:spcBef>
            </a:pPr>
            <a:r>
              <a:rPr lang="en-US" sz="2100" dirty="0" smtClean="0">
                <a:latin typeface="Liberation Sans" panose="020B0604020202020204" pitchFamily="34" charset="0"/>
              </a:rPr>
              <a:t>In </a:t>
            </a:r>
            <a:r>
              <a:rPr lang="en-US" sz="2100" dirty="0">
                <a:latin typeface="Liberation Sans" panose="020B0604020202020204" pitchFamily="34" charset="0"/>
              </a:rPr>
              <a:t>his autobiography, </a:t>
            </a:r>
            <a:r>
              <a:rPr lang="en-US" sz="2100" dirty="0" smtClean="0">
                <a:latin typeface="Liberation Sans" panose="020B0604020202020204" pitchFamily="34" charset="0"/>
              </a:rPr>
              <a:t>Sam Walton </a:t>
            </a:r>
            <a:r>
              <a:rPr lang="en-US" sz="2100" dirty="0">
                <a:latin typeface="Liberation Sans" panose="020B0604020202020204" pitchFamily="34" charset="0"/>
              </a:rPr>
              <a:t>described the </a:t>
            </a:r>
            <a:r>
              <a:rPr lang="en-US" sz="2100" dirty="0" smtClean="0">
                <a:latin typeface="Liberation Sans" panose="020B0604020202020204" pitchFamily="34" charset="0"/>
              </a:rPr>
              <a:t>double-entry accounting </a:t>
            </a:r>
            <a:r>
              <a:rPr lang="en-US" sz="2100" dirty="0">
                <a:latin typeface="Liberation Sans" panose="020B0604020202020204" pitchFamily="34" charset="0"/>
              </a:rPr>
              <a:t>system </a:t>
            </a:r>
            <a:r>
              <a:rPr lang="en-US" sz="2100" dirty="0" smtClean="0">
                <a:latin typeface="Liberation Sans" panose="020B0604020202020204" pitchFamily="34" charset="0"/>
              </a:rPr>
              <a:t>he used </a:t>
            </a:r>
            <a:r>
              <a:rPr lang="en-US" sz="2100" dirty="0">
                <a:latin typeface="Liberation Sans" panose="020B0604020202020204" pitchFamily="34" charset="0"/>
              </a:rPr>
              <a:t>when </a:t>
            </a:r>
            <a:r>
              <a:rPr lang="en-US" sz="2100" b="1" dirty="0">
                <a:solidFill>
                  <a:srgbClr val="CC0000"/>
                </a:solidFill>
                <a:latin typeface="Liberation Sans" panose="020B0604020202020204" pitchFamily="34" charset="0"/>
              </a:rPr>
              <a:t>Wal-Mart Stores</a:t>
            </a:r>
            <a:r>
              <a:rPr lang="en-US" sz="2100" dirty="0" smtClean="0">
                <a:latin typeface="Liberation Sans" panose="020B0604020202020204" pitchFamily="34" charset="0"/>
              </a:rPr>
              <a:t>, Inc</a:t>
            </a:r>
            <a:r>
              <a:rPr lang="en-US" sz="2100" dirty="0">
                <a:latin typeface="Liberation Sans" panose="020B0604020202020204" pitchFamily="34" charset="0"/>
              </a:rPr>
              <a:t>. (USA) was just </a:t>
            </a:r>
            <a:r>
              <a:rPr lang="en-US" sz="2100" dirty="0" smtClean="0">
                <a:latin typeface="Liberation Sans" panose="020B0604020202020204" pitchFamily="34" charset="0"/>
              </a:rPr>
              <a:t>getting started</a:t>
            </a:r>
            <a:r>
              <a:rPr lang="en-US" sz="2100" dirty="0">
                <a:latin typeface="Liberation Sans" panose="020B0604020202020204" pitchFamily="34" charset="0"/>
              </a:rPr>
              <a:t>: “We kept a little </a:t>
            </a:r>
            <a:r>
              <a:rPr lang="en-US" sz="2100" dirty="0" smtClean="0">
                <a:latin typeface="Liberation Sans" panose="020B0604020202020204" pitchFamily="34" charset="0"/>
              </a:rPr>
              <a:t>pigeonhole on </a:t>
            </a:r>
            <a:r>
              <a:rPr lang="en-US" sz="2100" dirty="0">
                <a:latin typeface="Liberation Sans" panose="020B0604020202020204" pitchFamily="34" charset="0"/>
              </a:rPr>
              <a:t>the wall for </a:t>
            </a:r>
            <a:r>
              <a:rPr lang="en-US" sz="2100" dirty="0" smtClean="0">
                <a:latin typeface="Liberation Sans" panose="020B0604020202020204" pitchFamily="34" charset="0"/>
              </a:rPr>
              <a:t>the cash </a:t>
            </a:r>
            <a:r>
              <a:rPr lang="en-US" sz="2100" dirty="0">
                <a:latin typeface="Liberation Sans" panose="020B0604020202020204" pitchFamily="34" charset="0"/>
              </a:rPr>
              <a:t>receipts and </a:t>
            </a:r>
            <a:r>
              <a:rPr lang="en-US" sz="2100" dirty="0" smtClean="0">
                <a:latin typeface="Liberation Sans" panose="020B0604020202020204" pitchFamily="34" charset="0"/>
              </a:rPr>
              <a:t>paperwork of </a:t>
            </a:r>
            <a:r>
              <a:rPr lang="en-US" sz="2100" dirty="0">
                <a:latin typeface="Liberation Sans" panose="020B0604020202020204" pitchFamily="34" charset="0"/>
              </a:rPr>
              <a:t>each [Wal-Mart] store</a:t>
            </a:r>
            <a:r>
              <a:rPr lang="en-US" sz="2100" dirty="0" smtClean="0">
                <a:latin typeface="Liberation Sans" panose="020B0604020202020204" pitchFamily="34" charset="0"/>
              </a:rPr>
              <a:t>. I </a:t>
            </a:r>
            <a:r>
              <a:rPr lang="en-US" sz="2100" dirty="0">
                <a:latin typeface="Liberation Sans" panose="020B0604020202020204" pitchFamily="34" charset="0"/>
              </a:rPr>
              <a:t>had a blue binder </a:t>
            </a:r>
            <a:r>
              <a:rPr lang="en-US" sz="2100" dirty="0" smtClean="0">
                <a:latin typeface="Liberation Sans" panose="020B0604020202020204" pitchFamily="34" charset="0"/>
              </a:rPr>
              <a:t>ledger book </a:t>
            </a:r>
            <a:r>
              <a:rPr lang="en-US" sz="2100" dirty="0">
                <a:latin typeface="Liberation Sans" panose="020B0604020202020204" pitchFamily="34" charset="0"/>
              </a:rPr>
              <a:t>for each store. </a:t>
            </a:r>
            <a:r>
              <a:rPr lang="en-US" sz="2100" dirty="0" smtClean="0">
                <a:latin typeface="Liberation Sans" panose="020B0604020202020204" pitchFamily="34" charset="0"/>
              </a:rPr>
              <a:t>When we </a:t>
            </a:r>
            <a:r>
              <a:rPr lang="en-US" sz="2100" dirty="0">
                <a:latin typeface="Liberation Sans" panose="020B0604020202020204" pitchFamily="34" charset="0"/>
              </a:rPr>
              <a:t>added a store, we </a:t>
            </a:r>
            <a:r>
              <a:rPr lang="en-US" sz="2100" dirty="0" smtClean="0">
                <a:latin typeface="Liberation Sans" panose="020B0604020202020204" pitchFamily="34" charset="0"/>
              </a:rPr>
              <a:t>added a </a:t>
            </a:r>
            <a:r>
              <a:rPr lang="en-US" sz="2100" dirty="0">
                <a:latin typeface="Liberation Sans" panose="020B0604020202020204" pitchFamily="34" charset="0"/>
              </a:rPr>
              <a:t>pigeonhole. We did this at least up to twenty stores. </a:t>
            </a:r>
            <a:r>
              <a:rPr lang="en-US" sz="2100" dirty="0" smtClean="0">
                <a:latin typeface="Liberation Sans" panose="020B0604020202020204" pitchFamily="34" charset="0"/>
              </a:rPr>
              <a:t>Then once </a:t>
            </a:r>
            <a:r>
              <a:rPr lang="en-US" sz="2100" dirty="0">
                <a:latin typeface="Liberation Sans" panose="020B0604020202020204" pitchFamily="34" charset="0"/>
              </a:rPr>
              <a:t>a month, the bookkeeper and I would enter the merchandise</a:t>
            </a:r>
            <a:r>
              <a:rPr lang="en-US" sz="2100" dirty="0" smtClean="0">
                <a:latin typeface="Liberation Sans" panose="020B0604020202020204" pitchFamily="34" charset="0"/>
              </a:rPr>
              <a:t>, enter </a:t>
            </a:r>
            <a:r>
              <a:rPr lang="en-US" sz="2100" dirty="0">
                <a:latin typeface="Liberation Sans" panose="020B0604020202020204" pitchFamily="34" charset="0"/>
              </a:rPr>
              <a:t>the sales, enter the cash, and balance it</a:t>
            </a:r>
            <a:r>
              <a:rPr lang="en-US" sz="2100" dirty="0" smtClean="0">
                <a:latin typeface="Liberation Sans" panose="020B0604020202020204" pitchFamily="34" charset="0"/>
              </a:rPr>
              <a:t>.” Today</a:t>
            </a:r>
            <a:r>
              <a:rPr lang="en-US" sz="2100" dirty="0">
                <a:latin typeface="Liberation Sans" panose="020B0604020202020204" pitchFamily="34" charset="0"/>
              </a:rPr>
              <a:t>, the company operates more than 7,000 stores </a:t>
            </a:r>
            <a:r>
              <a:rPr lang="en-US" sz="2100" dirty="0" smtClean="0">
                <a:latin typeface="Liberation Sans" panose="020B0604020202020204" pitchFamily="34" charset="0"/>
              </a:rPr>
              <a:t>worldwide under </a:t>
            </a:r>
            <a:r>
              <a:rPr lang="en-US" sz="2100" dirty="0">
                <a:latin typeface="Liberation Sans" panose="020B0604020202020204" pitchFamily="34" charset="0"/>
              </a:rPr>
              <a:t>various names. That’s a lot of “pigeonholes</a:t>
            </a:r>
            <a:r>
              <a:rPr lang="en-US" sz="2100" dirty="0" smtClean="0">
                <a:latin typeface="Liberation Sans" panose="020B0604020202020204" pitchFamily="34" charset="0"/>
              </a:rPr>
              <a:t>.” </a:t>
            </a:r>
          </a:p>
          <a:p>
            <a:pPr algn="just">
              <a:lnSpc>
                <a:spcPct val="110000"/>
              </a:lnSpc>
              <a:spcBef>
                <a:spcPts val="600"/>
              </a:spcBef>
            </a:pPr>
            <a:r>
              <a:rPr lang="en-US" sz="1900" i="1" dirty="0" smtClean="0">
                <a:latin typeface="Liberation Sans" panose="020B0604020202020204" pitchFamily="34" charset="0"/>
              </a:rPr>
              <a:t>Source</a:t>
            </a:r>
            <a:r>
              <a:rPr lang="en-US" sz="1900" i="1" dirty="0">
                <a:latin typeface="Liberation Sans" panose="020B0604020202020204" pitchFamily="34" charset="0"/>
              </a:rPr>
              <a:t>: </a:t>
            </a:r>
            <a:r>
              <a:rPr lang="en-US" sz="1900" dirty="0">
                <a:latin typeface="Liberation Sans" panose="020B0604020202020204" pitchFamily="34" charset="0"/>
              </a:rPr>
              <a:t>Sam Walton, </a:t>
            </a:r>
            <a:r>
              <a:rPr lang="en-US" sz="1900" i="1" dirty="0">
                <a:latin typeface="Liberation Sans" panose="020B0604020202020204" pitchFamily="34" charset="0"/>
              </a:rPr>
              <a:t>Made in America </a:t>
            </a:r>
            <a:r>
              <a:rPr lang="en-US" sz="1900" dirty="0">
                <a:latin typeface="Liberation Sans" panose="020B0604020202020204" pitchFamily="34" charset="0"/>
              </a:rPr>
              <a:t>(New York: Doubleday</a:t>
            </a:r>
            <a:r>
              <a:rPr lang="en-US" sz="1900" dirty="0" smtClean="0">
                <a:latin typeface="Liberation Sans" panose="020B0604020202020204" pitchFamily="34" charset="0"/>
              </a:rPr>
              <a:t>, 1992</a:t>
            </a:r>
            <a:r>
              <a:rPr lang="en-US" sz="1900" dirty="0">
                <a:latin typeface="Liberation Sans" panose="020B0604020202020204" pitchFamily="34" charset="0"/>
              </a:rPr>
              <a:t>), p. </a:t>
            </a:r>
            <a:r>
              <a:rPr lang="en-US" sz="1900" dirty="0" smtClean="0">
                <a:latin typeface="Liberation Sans" panose="020B0604020202020204" pitchFamily="34" charset="0"/>
              </a:rPr>
              <a:t>53</a:t>
            </a:r>
            <a:r>
              <a:rPr lang="en-US" sz="1900" dirty="0">
                <a:latin typeface="Liberation Sans" panose="020B0604020202020204" pitchFamily="34" charset="0"/>
              </a:rPr>
              <a:t>.</a:t>
            </a:r>
          </a:p>
        </p:txBody>
      </p:sp>
      <p:sp>
        <p:nvSpPr>
          <p:cNvPr id="9" name="Rectangle 8"/>
          <p:cNvSpPr/>
          <p:nvPr/>
        </p:nvSpPr>
        <p:spPr bwMode="auto">
          <a:xfrm>
            <a:off x="332096" y="353704"/>
            <a:ext cx="8458200" cy="5621395"/>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978856"/>
            <a:ext cx="8476488" cy="161358"/>
          </a:xfrm>
          <a:prstGeom prst="rect">
            <a:avLst/>
          </a:prstGeom>
          <a:solidFill>
            <a:srgbClr val="FF3300"/>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Rectangle 10"/>
          <p:cNvSpPr/>
          <p:nvPr/>
        </p:nvSpPr>
        <p:spPr>
          <a:xfrm>
            <a:off x="4114800" y="1041205"/>
            <a:ext cx="4572000" cy="447815"/>
          </a:xfrm>
          <a:prstGeom prst="rect">
            <a:avLst/>
          </a:prstGeom>
        </p:spPr>
        <p:txBody>
          <a:bodyPr wrap="square">
            <a:spAutoFit/>
          </a:bodyPr>
          <a:lstStyle/>
          <a:p>
            <a:pPr algn="r">
              <a:lnSpc>
                <a:spcPct val="110000"/>
              </a:lnSpc>
              <a:spcBef>
                <a:spcPts val="600"/>
              </a:spcBef>
            </a:pPr>
            <a:r>
              <a:rPr lang="en-US" sz="2100" b="1" dirty="0">
                <a:solidFill>
                  <a:srgbClr val="CC0000"/>
                </a:solidFill>
                <a:latin typeface="Liberation Sans" panose="020B0604020202020204" pitchFamily="34" charset="0"/>
              </a:rPr>
              <a:t>Wal-Mart Stores, Inc. </a:t>
            </a:r>
            <a:r>
              <a:rPr lang="en-US" sz="2100" b="1" dirty="0">
                <a:latin typeface="Liberation Sans" panose="020B0604020202020204" pitchFamily="34" charset="0"/>
              </a:rPr>
              <a:t>(USA)</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248564907"/>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The Ledger</a:t>
            </a:r>
            <a:endParaRPr lang="en-US" altLang="en-US" sz="3200" b="1" dirty="0">
              <a:solidFill>
                <a:srgbClr val="CC0000"/>
              </a:solidFill>
              <a:latin typeface="Liberation Sans" panose="020B0604020202020204" pitchFamily="34" charset="0"/>
            </a:endParaRPr>
          </a:p>
        </p:txBody>
      </p:sp>
      <p:sp>
        <p:nvSpPr>
          <p:cNvPr id="26629" name="Line 9"/>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6630" name="Text Box 2"/>
          <p:cNvSpPr txBox="1">
            <a:spLocks noChangeArrowheads="1"/>
          </p:cNvSpPr>
          <p:nvPr/>
        </p:nvSpPr>
        <p:spPr bwMode="auto">
          <a:xfrm>
            <a:off x="533400" y="1295400"/>
            <a:ext cx="822960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2600" b="1" dirty="0" smtClean="0">
                <a:solidFill>
                  <a:srgbClr val="006600"/>
                </a:solidFill>
                <a:latin typeface="Liberation Sans" panose="020B0604020202020204" pitchFamily="34" charset="0"/>
              </a:rPr>
              <a:t>STANDARD FORM OF ACCOUNT</a:t>
            </a:r>
            <a:endParaRPr lang="en-US" altLang="en-US" sz="2600" b="1" dirty="0">
              <a:solidFill>
                <a:srgbClr val="006600"/>
              </a:solidFill>
              <a:latin typeface="Liberation Sans" panose="020B0604020202020204" pitchFamily="34" charset="0"/>
            </a:endParaRPr>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2103437"/>
            <a:ext cx="8401050" cy="2908321"/>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Lst>
        </p:spPr>
      </p:pic>
      <p:sp>
        <p:nvSpPr>
          <p:cNvPr id="2" name="Rectangle 1"/>
          <p:cNvSpPr/>
          <p:nvPr/>
        </p:nvSpPr>
        <p:spPr>
          <a:xfrm>
            <a:off x="7364104" y="1397421"/>
            <a:ext cx="1524000" cy="646331"/>
          </a:xfrm>
          <a:prstGeom prst="rect">
            <a:avLst/>
          </a:prstGeom>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2-17</a:t>
            </a:r>
            <a:endParaRPr lang="en-US" sz="1200" b="1" dirty="0">
              <a:latin typeface="Liberation Sans" panose="020B0604020202020204" pitchFamily="34" charset="0"/>
            </a:endParaRPr>
          </a:p>
          <a:p>
            <a:pPr algn="l"/>
            <a:r>
              <a:rPr lang="en-US" sz="1200" dirty="0">
                <a:latin typeface="Liberation Sans" panose="020B0604020202020204" pitchFamily="34" charset="0"/>
              </a:rPr>
              <a:t>Three-column form of account</a:t>
            </a: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5</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20" name="Text Box 4"/>
          <p:cNvSpPr txBox="1">
            <a:spLocks noChangeArrowheads="1"/>
          </p:cNvSpPr>
          <p:nvPr/>
        </p:nvSpPr>
        <p:spPr bwMode="auto">
          <a:xfrm>
            <a:off x="304800" y="3200400"/>
            <a:ext cx="1905000" cy="1643527"/>
          </a:xfrm>
          <a:prstGeom prst="rect">
            <a:avLst/>
          </a:prstGeom>
          <a:noFill/>
          <a:ln w="12700">
            <a:noFill/>
            <a:miter lim="800000"/>
            <a:headEnd/>
            <a:tailEnd/>
          </a:ln>
          <a:effec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defRPr/>
            </a:pPr>
            <a:r>
              <a:rPr lang="en-US" sz="2100" dirty="0" smtClean="0">
                <a:latin typeface="Liberation Sans" panose="020B0604020202020204" pitchFamily="34" charset="0"/>
                <a:cs typeface="Arial" charset="0"/>
              </a:rPr>
              <a:t>Transferring journal entries to the ledger accounts. </a:t>
            </a:r>
          </a:p>
        </p:txBody>
      </p:sp>
      <p:sp>
        <p:nvSpPr>
          <p:cNvPr id="27651" name="Rectangle 21"/>
          <p:cNvSpPr>
            <a:spLocks noChangeArrowheads="1"/>
          </p:cNvSpPr>
          <p:nvPr/>
        </p:nvSpPr>
        <p:spPr bwMode="auto">
          <a:xfrm>
            <a:off x="914400" y="5562600"/>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2-18</a:t>
            </a:r>
          </a:p>
          <a:p>
            <a:pPr algn="l"/>
            <a:r>
              <a:rPr lang="en-US" altLang="en-US" sz="1200" dirty="0" smtClean="0">
                <a:latin typeface="Liberation Sans" panose="020B0604020202020204" pitchFamily="34" charset="0"/>
              </a:rPr>
              <a:t>Posting a journal entry</a:t>
            </a:r>
            <a:endParaRPr lang="en-US" altLang="en-US" sz="1200" dirty="0">
              <a:latin typeface="Liberation Sans" panose="020B0604020202020204" pitchFamily="34" charset="0"/>
            </a:endParaRPr>
          </a:p>
        </p:txBody>
      </p:sp>
      <p:sp>
        <p:nvSpPr>
          <p:cNvPr id="27654" name="Line 24"/>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Posting</a:t>
            </a:r>
          </a:p>
        </p:txBody>
      </p:sp>
      <p:pic>
        <p:nvPicPr>
          <p:cNvPr id="1228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533400"/>
            <a:ext cx="6760091" cy="570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Connector 9"/>
          <p:cNvCxnSpPr/>
          <p:nvPr/>
        </p:nvCxnSpPr>
        <p:spPr bwMode="auto">
          <a:xfrm>
            <a:off x="277504" y="990600"/>
            <a:ext cx="0" cy="1918648"/>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1" name="Rectangle 10"/>
          <p:cNvSpPr/>
          <p:nvPr/>
        </p:nvSpPr>
        <p:spPr>
          <a:xfrm>
            <a:off x="352135"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6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a:t>
            </a:r>
            <a:r>
              <a:rPr lang="en-US" sz="1600" b="1" dirty="0">
                <a:latin typeface="Liberation Sans" panose="020B0604020202020204" pitchFamily="34" charset="0"/>
              </a:rPr>
              <a:t>what </a:t>
            </a:r>
            <a:r>
              <a:rPr lang="en-US" sz="1600" b="1" dirty="0" smtClean="0">
                <a:latin typeface="Liberation Sans" panose="020B0604020202020204" pitchFamily="34" charset="0"/>
              </a:rPr>
              <a:t>posting is and how it helps in the recording process.</a:t>
            </a:r>
            <a:endParaRPr lang="en-US" sz="1600" b="1" dirty="0">
              <a:latin typeface="Liberation Sans"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533400" y="1981200"/>
            <a:ext cx="8001000" cy="3276600"/>
          </a:xfrm>
          <a:prstGeom prst="rect">
            <a:avLst/>
          </a:prstGeom>
          <a:solidFill>
            <a:schemeClr val="bg1"/>
          </a:solidFill>
          <a:ln>
            <a:noFill/>
          </a:ln>
          <a:effectLst/>
          <a:extLst>
            <a:ext uri="{91240B29-F687-4F45-9708-019B960494DF}">
              <a14:hiddenLine xmlns:a14="http://schemas.microsoft.com/office/drawing/2010/main" w="127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6038" rIns="182562" bIns="46038"/>
          <a:lstStyle>
            <a:lvl1pPr>
              <a:defRPr sz="2400">
                <a:solidFill>
                  <a:schemeClr val="tx1"/>
                </a:solidFill>
                <a:latin typeface="Comic Sans MS" pitchFamily="66" charset="0"/>
              </a:defRPr>
            </a:lvl1pPr>
            <a:lvl2pPr marL="685800" indent="-455613">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chemeClr val="tx1"/>
              </a:buClr>
              <a:buFont typeface="Wingdings" pitchFamily="2" charset="2"/>
              <a:buNone/>
            </a:pPr>
            <a:r>
              <a:rPr lang="en-US" altLang="en-US" sz="2300" b="1" dirty="0">
                <a:latin typeface="Liberation Sans" panose="020B0604020202020204" pitchFamily="34" charset="0"/>
              </a:rPr>
              <a:t>Posting:</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normally occurs before journalizing.</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transfers ledger transaction data to the journal.</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is an optional step in the recording process.</a:t>
            </a:r>
          </a:p>
          <a:p>
            <a:pPr lvl="1" algn="l">
              <a:lnSpc>
                <a:spcPct val="120000"/>
              </a:lnSpc>
              <a:spcBef>
                <a:spcPct val="50000"/>
              </a:spcBef>
              <a:buClr>
                <a:schemeClr val="tx1"/>
              </a:buClr>
              <a:buFont typeface="Wingdings" pitchFamily="2" charset="2"/>
              <a:buAutoNum type="alphaLcPeriod"/>
            </a:pPr>
            <a:r>
              <a:rPr lang="en-US" altLang="en-US" sz="2300" b="1" dirty="0">
                <a:latin typeface="Liberation Sans" panose="020B0604020202020204" pitchFamily="34" charset="0"/>
              </a:rPr>
              <a:t>transfers journal entries to ledger accounts.</a:t>
            </a:r>
          </a:p>
        </p:txBody>
      </p:sp>
      <p:sp>
        <p:nvSpPr>
          <p:cNvPr id="28676"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Posting</a:t>
            </a:r>
          </a:p>
        </p:txBody>
      </p:sp>
      <p:sp>
        <p:nvSpPr>
          <p:cNvPr id="28677"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28678" name="Rectangle 4"/>
          <p:cNvSpPr>
            <a:spLocks noChangeArrowheads="1"/>
          </p:cNvSpPr>
          <p:nvPr/>
        </p:nvSpPr>
        <p:spPr bwMode="auto">
          <a:xfrm>
            <a:off x="533400" y="1295400"/>
            <a:ext cx="5334000" cy="554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buSzPct val="80000"/>
            </a:pPr>
            <a:r>
              <a:rPr lang="en-US" altLang="en-US" sz="3000" b="1" dirty="0">
                <a:solidFill>
                  <a:srgbClr val="CC0000"/>
                </a:solidFill>
                <a:latin typeface="Liberation Sans" panose="020B0604020202020204" pitchFamily="34" charset="0"/>
              </a:rPr>
              <a:t>Question</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0" name="Notched Right Arrow 9"/>
          <p:cNvSpPr/>
          <p:nvPr/>
        </p:nvSpPr>
        <p:spPr bwMode="auto">
          <a:xfrm>
            <a:off x="180109" y="4389120"/>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latin typeface="Liberation Sans" panose="020B0604020202020204" pitchFamily="34" charset="0"/>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051"/>
          <p:cNvSpPr txBox="1">
            <a:spLocks noChangeArrowheads="1"/>
          </p:cNvSpPr>
          <p:nvPr/>
        </p:nvSpPr>
        <p:spPr bwMode="auto">
          <a:xfrm>
            <a:off x="685800" y="539088"/>
            <a:ext cx="969818" cy="12192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9600" dirty="0" smtClean="0">
                <a:solidFill>
                  <a:schemeClr val="tx2">
                    <a:lumMod val="75000"/>
                  </a:schemeClr>
                </a:solidFill>
                <a:latin typeface="Arial" panose="020B0604020202020204" pitchFamily="34" charset="0"/>
                <a:cs typeface="Arial" panose="020B0604020202020204" pitchFamily="34" charset="0"/>
              </a:rPr>
              <a:t>2</a:t>
            </a:r>
            <a:endParaRPr lang="en-US" altLang="en-US" sz="9600" dirty="0">
              <a:solidFill>
                <a:schemeClr val="tx2">
                  <a:lumMod val="75000"/>
                </a:schemeClr>
              </a:solidFill>
              <a:latin typeface="Arial" panose="020B0604020202020204" pitchFamily="34" charset="0"/>
              <a:cs typeface="Arial" panose="020B0604020202020204" pitchFamily="34" charset="0"/>
            </a:endParaRPr>
          </a:p>
        </p:txBody>
      </p:sp>
      <p:sp>
        <p:nvSpPr>
          <p:cNvPr id="274438" name="Rectangle 6"/>
          <p:cNvSpPr>
            <a:spLocks noChangeArrowheads="1"/>
          </p:cNvSpPr>
          <p:nvPr/>
        </p:nvSpPr>
        <p:spPr bwMode="auto">
          <a:xfrm>
            <a:off x="508000" y="1852281"/>
            <a:ext cx="8331200" cy="4501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493" tIns="43247" rIns="86493" bIns="43247">
            <a:spAutoFit/>
          </a:bodyPr>
          <a:lstStyle/>
          <a:p>
            <a:pPr marL="457200" indent="-457200" algn="l" defTabSz="865188" eaLnBrk="1" hangingPunct="1">
              <a:lnSpc>
                <a:spcPct val="125000"/>
              </a:lnSpc>
              <a:spcBef>
                <a:spcPts val="600"/>
              </a:spcBef>
              <a:defRPr/>
            </a:pPr>
            <a:r>
              <a:rPr lang="en-US" sz="2300" b="1" dirty="0" smtClean="0">
                <a:solidFill>
                  <a:schemeClr val="tx2">
                    <a:lumMod val="75000"/>
                  </a:schemeClr>
                </a:solidFill>
                <a:latin typeface="Liberation Sans" panose="020B0604020202020204" pitchFamily="34" charset="0"/>
              </a:rPr>
              <a:t>LEARNING OBJECTIVES</a:t>
            </a:r>
          </a:p>
          <a:p>
            <a:pPr marL="457200" indent="-457200" algn="l" defTabSz="865188" eaLnBrk="1" hangingPunct="1">
              <a:lnSpc>
                <a:spcPct val="125000"/>
              </a:lnSpc>
              <a:spcBef>
                <a:spcPts val="600"/>
              </a:spcBef>
              <a:spcAft>
                <a:spcPct val="35000"/>
              </a:spcAft>
              <a:defRPr/>
            </a:pPr>
            <a:r>
              <a:rPr lang="en-US" sz="1900" i="1" dirty="0" smtClean="0">
                <a:latin typeface="Liberation Sans" panose="020B0604020202020204" pitchFamily="34" charset="0"/>
              </a:rPr>
              <a:t>After </a:t>
            </a:r>
            <a:r>
              <a:rPr lang="en-US" sz="1900" i="1" dirty="0">
                <a:latin typeface="Liberation Sans" panose="020B0604020202020204" pitchFamily="34" charset="0"/>
              </a:rPr>
              <a:t>studying this chapter, you should be able to:</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an account is and how it helps </a:t>
            </a:r>
            <a:r>
              <a:rPr lang="en-US" sz="1900" dirty="0" smtClean="0">
                <a:latin typeface="Liberation Sans" panose="020B0604020202020204" pitchFamily="34" charset="0"/>
              </a:rPr>
              <a:t>in the </a:t>
            </a:r>
            <a:r>
              <a:rPr lang="en-US" sz="1900" dirty="0">
                <a:latin typeface="Liberation Sans" panose="020B0604020202020204" pitchFamily="34" charset="0"/>
              </a:rPr>
              <a:t>recording </a:t>
            </a:r>
            <a:r>
              <a:rPr lang="en-US" sz="1900" dirty="0" smtClean="0">
                <a:latin typeface="Liberation Sans" panose="020B0604020202020204" pitchFamily="34" charset="0"/>
              </a:rPr>
              <a:t>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Define </a:t>
            </a:r>
            <a:r>
              <a:rPr lang="en-US" sz="1900" dirty="0">
                <a:latin typeface="Liberation Sans" panose="020B0604020202020204" pitchFamily="34" charset="0"/>
              </a:rPr>
              <a:t>debits and credits and explain their </a:t>
            </a:r>
            <a:r>
              <a:rPr lang="en-US" sz="1900" dirty="0" smtClean="0">
                <a:latin typeface="Liberation Sans" panose="020B0604020202020204" pitchFamily="34" charset="0"/>
              </a:rPr>
              <a:t>use in </a:t>
            </a:r>
            <a:r>
              <a:rPr lang="en-US" sz="1900" dirty="0">
                <a:latin typeface="Liberation Sans" panose="020B0604020202020204" pitchFamily="34" charset="0"/>
              </a:rPr>
              <a:t>recording business </a:t>
            </a:r>
            <a:r>
              <a:rPr lang="en-US" sz="1900" dirty="0" smtClean="0">
                <a:latin typeface="Liberation Sans" panose="020B0604020202020204" pitchFamily="34" charset="0"/>
              </a:rPr>
              <a:t>transactions.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Identify </a:t>
            </a:r>
            <a:r>
              <a:rPr lang="en-US" sz="1900" dirty="0">
                <a:latin typeface="Liberation Sans" panose="020B0604020202020204" pitchFamily="34" charset="0"/>
              </a:rPr>
              <a:t>the basic steps in the recording </a:t>
            </a:r>
            <a:r>
              <a:rPr lang="en-US" sz="1900" dirty="0" smtClean="0">
                <a:latin typeface="Liberation Sans" panose="020B0604020202020204" pitchFamily="34" charset="0"/>
              </a:rPr>
              <a:t>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 journal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a ledger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Explain </a:t>
            </a:r>
            <a:r>
              <a:rPr lang="en-US" sz="1900" dirty="0">
                <a:latin typeface="Liberation Sans" panose="020B0604020202020204" pitchFamily="34" charset="0"/>
              </a:rPr>
              <a:t>what posting is and how it helps in </a:t>
            </a:r>
            <a:r>
              <a:rPr lang="en-US" sz="1900" dirty="0" smtClean="0">
                <a:latin typeface="Liberation Sans" panose="020B0604020202020204" pitchFamily="34" charset="0"/>
              </a:rPr>
              <a:t>the recording process.</a:t>
            </a:r>
          </a:p>
          <a:p>
            <a:pPr marL="341313" indent="-341313" algn="l" defTabSz="865188" eaLnBrk="1" hangingPunct="1">
              <a:lnSpc>
                <a:spcPct val="125000"/>
              </a:lnSpc>
              <a:spcBef>
                <a:spcPts val="600"/>
              </a:spcBef>
              <a:buClr>
                <a:srgbClr val="CC0000"/>
              </a:buClr>
              <a:buFont typeface="+mj-lt"/>
              <a:buAutoNum type="arabicPeriod"/>
              <a:defRPr/>
            </a:pPr>
            <a:r>
              <a:rPr lang="en-US" sz="1900" dirty="0" smtClean="0">
                <a:latin typeface="Liberation Sans" panose="020B0604020202020204" pitchFamily="34" charset="0"/>
              </a:rPr>
              <a:t>Prepare </a:t>
            </a:r>
            <a:r>
              <a:rPr lang="en-US" sz="1900" dirty="0">
                <a:latin typeface="Liberation Sans" panose="020B0604020202020204" pitchFamily="34" charset="0"/>
              </a:rPr>
              <a:t>a trial balance and explain its purposes.</a:t>
            </a:r>
          </a:p>
        </p:txBody>
      </p:sp>
      <p:sp>
        <p:nvSpPr>
          <p:cNvPr id="9" name="Rectangle 2051"/>
          <p:cNvSpPr txBox="1">
            <a:spLocks noChangeArrowheads="1"/>
          </p:cNvSpPr>
          <p:nvPr/>
        </p:nvSpPr>
        <p:spPr bwMode="auto">
          <a:xfrm>
            <a:off x="329603" y="193234"/>
            <a:ext cx="1718092" cy="56876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lgn="ctr">
                <a:solidFill>
                  <a:srgbClr val="000000"/>
                </a:solidFill>
                <a:miter lim="800000"/>
                <a:headEnd/>
                <a:tailEnd/>
              </a14:hiddenLine>
            </a:ext>
          </a:extLst>
        </p:spPr>
        <p:txBody>
          <a:bodyPr lIns="182562" tIns="46038" rIns="182562" bIns="46038" anchor="ct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ts val="0"/>
              </a:spcBef>
              <a:buFont typeface="Wingdings" pitchFamily="2" charset="2"/>
              <a:buNone/>
            </a:pPr>
            <a:r>
              <a:rPr lang="en-US" altLang="en-US" sz="2000" dirty="0" smtClean="0">
                <a:solidFill>
                  <a:srgbClr val="5F5F5F"/>
                </a:solidFill>
                <a:latin typeface="Liberation Sans" panose="020B0604020202020204" pitchFamily="34" charset="0"/>
                <a:cs typeface="Arial" panose="020B0604020202020204" pitchFamily="34" charset="0"/>
              </a:rPr>
              <a:t>CHAPTER</a:t>
            </a:r>
            <a:endParaRPr lang="en-US" altLang="en-US" sz="8800" dirty="0">
              <a:solidFill>
                <a:srgbClr val="5F5F5F"/>
              </a:solidFill>
              <a:latin typeface="Liberation Sans" panose="020B0604020202020204" pitchFamily="34" charset="0"/>
              <a:cs typeface="Arial" panose="020B0604020202020204" pitchFamily="34" charset="0"/>
            </a:endParaRPr>
          </a:p>
        </p:txBody>
      </p:sp>
      <p:sp>
        <p:nvSpPr>
          <p:cNvPr id="10" name="Rectangle 2051"/>
          <p:cNvSpPr>
            <a:spLocks noChangeArrowheads="1"/>
          </p:cNvSpPr>
          <p:nvPr/>
        </p:nvSpPr>
        <p:spPr bwMode="auto">
          <a:xfrm>
            <a:off x="2057400" y="754040"/>
            <a:ext cx="6781800" cy="770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tIns="46038" bIns="46038">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20000"/>
              </a:spcBef>
              <a:buClr>
                <a:schemeClr val="accent2"/>
              </a:buClr>
              <a:buSzPct val="75000"/>
              <a:buFont typeface="Wingdings" pitchFamily="2" charset="2"/>
              <a:buNone/>
            </a:pPr>
            <a:r>
              <a:rPr lang="en-US" altLang="en-US" sz="4400" b="1" dirty="0" smtClean="0">
                <a:solidFill>
                  <a:srgbClr val="5F5F5F"/>
                </a:solidFill>
                <a:latin typeface="Liberation Sans" panose="020B0604020202020204" pitchFamily="34" charset="0"/>
              </a:rPr>
              <a:t>The Recording Process</a:t>
            </a:r>
            <a:endParaRPr lang="en-US" altLang="en-US" sz="4400" b="1" dirty="0">
              <a:solidFill>
                <a:srgbClr val="5F5F5F"/>
              </a:solidFill>
              <a:latin typeface="Liberation Sans" panose="020B0604020202020204" pitchFamily="34" charset="0"/>
            </a:endParaRPr>
          </a:p>
        </p:txBody>
      </p:sp>
      <p:sp>
        <p:nvSpPr>
          <p:cNvPr id="4103" name="Line 15"/>
          <p:cNvSpPr>
            <a:spLocks noChangeShapeType="1"/>
          </p:cNvSpPr>
          <p:nvPr/>
        </p:nvSpPr>
        <p:spPr bwMode="auto">
          <a:xfrm>
            <a:off x="1981200" y="743764"/>
            <a:ext cx="0" cy="858753"/>
          </a:xfrm>
          <a:prstGeom prst="line">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Tree>
    <p:extLst>
      <p:ext uri="{BB962C8B-B14F-4D97-AF65-F5344CB8AC3E}">
        <p14:creationId xmlns:p14="http://schemas.microsoft.com/office/powerpoint/2010/main" val="2722606926"/>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39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740" y="497691"/>
            <a:ext cx="8623012" cy="5293509"/>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79696" y="5853752"/>
            <a:ext cx="3276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2-19</a:t>
            </a:r>
          </a:p>
          <a:p>
            <a:pPr algn="l"/>
            <a:r>
              <a:rPr lang="en-US" sz="1200" dirty="0">
                <a:latin typeface="Liberation Sans" panose="020B0604020202020204" pitchFamily="34" charset="0"/>
              </a:rPr>
              <a:t>Chart of accounts </a:t>
            </a:r>
            <a:r>
              <a:rPr lang="en-US" sz="1200" dirty="0" smtClean="0">
                <a:latin typeface="Liberation Sans" panose="020B0604020202020204" pitchFamily="34" charset="0"/>
              </a:rPr>
              <a:t>for Yazici </a:t>
            </a:r>
            <a:r>
              <a:rPr lang="en-US" sz="1200" dirty="0">
                <a:latin typeface="Liberation Sans" panose="020B0604020202020204" pitchFamily="34" charset="0"/>
              </a:rPr>
              <a:t>Advertising A.S¸ .</a:t>
            </a:r>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20"/>
          <p:cNvSpPr>
            <a:spLocks noChangeArrowheads="1"/>
          </p:cNvSpPr>
          <p:nvPr/>
        </p:nvSpPr>
        <p:spPr bwMode="auto">
          <a:xfrm>
            <a:off x="228600" y="1279525"/>
            <a:ext cx="2590800" cy="440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marL="344488" indent="-344488">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10000"/>
              </a:lnSpc>
              <a:spcBef>
                <a:spcPct val="50000"/>
              </a:spcBef>
            </a:pPr>
            <a:r>
              <a:rPr lang="en-US" altLang="en-US" sz="2000" b="1" dirty="0">
                <a:latin typeface="Liberation Sans" panose="020B0604020202020204" pitchFamily="34" charset="0"/>
              </a:rPr>
              <a:t>Follow these steps:</a:t>
            </a:r>
          </a:p>
          <a:p>
            <a:pPr algn="l">
              <a:lnSpc>
                <a:spcPct val="110000"/>
              </a:lnSpc>
              <a:spcBef>
                <a:spcPct val="50000"/>
              </a:spcBef>
            </a:pPr>
            <a:r>
              <a:rPr lang="en-US" altLang="en-US" sz="1900" dirty="0">
                <a:latin typeface="Liberation Sans" panose="020B0604020202020204" pitchFamily="34" charset="0"/>
              </a:rPr>
              <a:t>1. 	Determine what type of account is involved.</a:t>
            </a:r>
          </a:p>
          <a:p>
            <a:pPr algn="l">
              <a:lnSpc>
                <a:spcPct val="110000"/>
              </a:lnSpc>
              <a:spcBef>
                <a:spcPct val="50000"/>
              </a:spcBef>
            </a:pPr>
            <a:r>
              <a:rPr lang="en-US" altLang="en-US" sz="1900" dirty="0">
                <a:latin typeface="Liberation Sans" panose="020B0604020202020204" pitchFamily="34" charset="0"/>
              </a:rPr>
              <a:t>2. 	Determine what items increased or decreased and by how much.</a:t>
            </a:r>
          </a:p>
          <a:p>
            <a:pPr algn="l">
              <a:lnSpc>
                <a:spcPct val="110000"/>
              </a:lnSpc>
              <a:spcBef>
                <a:spcPct val="50000"/>
              </a:spcBef>
            </a:pPr>
            <a:r>
              <a:rPr lang="en-US" altLang="en-US" sz="1900" dirty="0">
                <a:latin typeface="Liberation Sans" panose="020B0604020202020204" pitchFamily="34" charset="0"/>
              </a:rPr>
              <a:t>3. 	Translate the increases and decreases into debits and credits.</a:t>
            </a:r>
          </a:p>
        </p:txBody>
      </p:sp>
      <p:sp>
        <p:nvSpPr>
          <p:cNvPr id="30727" name="Rectangle 9"/>
          <p:cNvSpPr>
            <a:spLocks noChangeArrowheads="1"/>
          </p:cNvSpPr>
          <p:nvPr/>
        </p:nvSpPr>
        <p:spPr bwMode="auto">
          <a:xfrm>
            <a:off x="1398896" y="5687704"/>
            <a:ext cx="152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2-20</a:t>
            </a:r>
          </a:p>
          <a:p>
            <a:pPr algn="l"/>
            <a:r>
              <a:rPr lang="en-US" sz="1200" dirty="0">
                <a:latin typeface="Liberation Sans" panose="020B0604020202020204" pitchFamily="34" charset="0"/>
              </a:rPr>
              <a:t>Investment of cash </a:t>
            </a:r>
            <a:r>
              <a:rPr lang="en-US" sz="1200" dirty="0" smtClean="0">
                <a:latin typeface="Liberation Sans" panose="020B0604020202020204" pitchFamily="34" charset="0"/>
              </a:rPr>
              <a:t>by shareholders</a:t>
            </a:r>
            <a:endParaRPr lang="en-US" altLang="en-US" sz="1200" dirty="0">
              <a:latin typeface="Liberation Sans" panose="020B0604020202020204" pitchFamily="34" charset="0"/>
            </a:endParaRPr>
          </a:p>
        </p:txBody>
      </p:sp>
      <p:sp>
        <p:nvSpPr>
          <p:cNvPr id="3072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The Recording Process Illustrated</a:t>
            </a:r>
          </a:p>
        </p:txBody>
      </p:sp>
      <p:sp>
        <p:nvSpPr>
          <p:cNvPr id="30729"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49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4175" y="1344304"/>
            <a:ext cx="5915025" cy="491590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805" y="283192"/>
            <a:ext cx="8462407"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2" name="Rectangle 1"/>
          <p:cNvSpPr/>
          <p:nvPr/>
        </p:nvSpPr>
        <p:spPr>
          <a:xfrm>
            <a:off x="990600" y="6289344"/>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2-21</a:t>
            </a:r>
            <a:endParaRPr lang="en-US" sz="1200" b="1" dirty="0">
              <a:latin typeface="Liberation Sans" panose="020B0604020202020204" pitchFamily="34" charset="0"/>
            </a:endParaRPr>
          </a:p>
          <a:p>
            <a:pPr algn="l"/>
            <a:r>
              <a:rPr lang="en-US" sz="1200" dirty="0">
                <a:latin typeface="Liberation Sans" panose="020B0604020202020204" pitchFamily="34" charset="0"/>
              </a:rPr>
              <a:t>Purchase of </a:t>
            </a:r>
            <a:r>
              <a:rPr lang="en-US" sz="1200" dirty="0" smtClean="0">
                <a:latin typeface="Liberation Sans" panose="020B0604020202020204" pitchFamily="34" charset="0"/>
              </a:rPr>
              <a:t>office </a:t>
            </a:r>
            <a:r>
              <a:rPr lang="en-US" sz="1200" dirty="0">
                <a:latin typeface="Liberation Sans" panose="020B0604020202020204" pitchFamily="34" charset="0"/>
              </a:rPr>
              <a:t>equipment</a:t>
            </a:r>
          </a:p>
        </p:txBody>
      </p:sp>
    </p:spTree>
    <p:extLst>
      <p:ext uri="{BB962C8B-B14F-4D97-AF65-F5344CB8AC3E}">
        <p14:creationId xmlns:p14="http://schemas.microsoft.com/office/powerpoint/2010/main" val="2243348265"/>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8"/>
          <p:cNvSpPr>
            <a:spLocks noChangeArrowheads="1"/>
          </p:cNvSpPr>
          <p:nvPr/>
        </p:nvSpPr>
        <p:spPr bwMode="auto">
          <a:xfrm>
            <a:off x="7620000" y="1106269"/>
            <a:ext cx="1371600"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2-22</a:t>
            </a:r>
          </a:p>
          <a:p>
            <a:pPr algn="l"/>
            <a:r>
              <a:rPr lang="en-US" altLang="en-US" sz="1200" dirty="0" smtClean="0">
                <a:latin typeface="Liberation Sans" panose="020B0604020202020204" pitchFamily="34" charset="0"/>
              </a:rPr>
              <a:t>Receipt of cash for future service</a:t>
            </a:r>
            <a:endParaRPr lang="en-US" altLang="en-US" sz="1200" dirty="0">
              <a:latin typeface="Liberation Sans" panose="020B0604020202020204" pitchFamily="34" charset="0"/>
            </a:endParaRP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69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3192"/>
            <a:ext cx="6723798" cy="6124539"/>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28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69" y="283191"/>
            <a:ext cx="8241331"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47431"/>
            <a:ext cx="19050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2-23</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Payment of monthly rent</a:t>
            </a:r>
            <a:endParaRPr lang="en-US" sz="1200" dirty="0">
              <a:latin typeface="Liberation Sans" panose="020B0604020202020204" pitchFamily="34" charset="0"/>
            </a:endParaRPr>
          </a:p>
        </p:txBody>
      </p:sp>
    </p:spTree>
    <p:extLst>
      <p:ext uri="{BB962C8B-B14F-4D97-AF65-F5344CB8AC3E}">
        <p14:creationId xmlns:p14="http://schemas.microsoft.com/office/powerpoint/2010/main" val="1483137429"/>
      </p:ext>
    </p:extLst>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980" y="283190"/>
            <a:ext cx="6987420" cy="613290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32775" name="Rectangle 8"/>
          <p:cNvSpPr>
            <a:spLocks noChangeArrowheads="1"/>
          </p:cNvSpPr>
          <p:nvPr/>
        </p:nvSpPr>
        <p:spPr bwMode="auto">
          <a:xfrm>
            <a:off x="7543800" y="1143000"/>
            <a:ext cx="1371600" cy="646331"/>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2-24</a:t>
            </a:r>
          </a:p>
          <a:p>
            <a:pPr algn="l"/>
            <a:r>
              <a:rPr lang="en-US" altLang="en-US" sz="1200" dirty="0" smtClean="0">
                <a:latin typeface="Liberation Sans" panose="020B0604020202020204" pitchFamily="34" charset="0"/>
              </a:rPr>
              <a:t>Payment for insurance</a:t>
            </a:r>
            <a:endParaRPr lang="en-US" altLang="en-US" sz="1200" dirty="0">
              <a:latin typeface="Liberation Sans" panose="020B0604020202020204" pitchFamily="34" charset="0"/>
            </a:endParaRPr>
          </a:p>
        </p:txBody>
      </p:sp>
    </p:spTree>
    <p:extLst>
      <p:ext uri="{BB962C8B-B14F-4D97-AF65-F5344CB8AC3E}">
        <p14:creationId xmlns:p14="http://schemas.microsoft.com/office/powerpoint/2010/main" val="3502629640"/>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30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696" y="291152"/>
            <a:ext cx="7992537" cy="6124945"/>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33783"/>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2-25</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Purchase of supplies on credit</a:t>
            </a:r>
            <a:endParaRPr lang="en-US" sz="1200" dirty="0">
              <a:latin typeface="Liberation Sans" panose="020B0604020202020204" pitchFamily="34" charset="0"/>
            </a:endParaRPr>
          </a:p>
        </p:txBody>
      </p:sp>
    </p:spTree>
    <p:extLst>
      <p:ext uri="{BB962C8B-B14F-4D97-AF65-F5344CB8AC3E}">
        <p14:creationId xmlns:p14="http://schemas.microsoft.com/office/powerpoint/2010/main" val="3847779559"/>
      </p:ext>
    </p:extLst>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The Recording Process Illustrated</a:t>
            </a:r>
          </a:p>
        </p:txBody>
      </p:sp>
      <p:sp>
        <p:nvSpPr>
          <p:cNvPr id="36869"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36870" name="Rectangle 8"/>
          <p:cNvSpPr>
            <a:spLocks noChangeArrowheads="1"/>
          </p:cNvSpPr>
          <p:nvPr/>
        </p:nvSpPr>
        <p:spPr bwMode="auto">
          <a:xfrm>
            <a:off x="228600" y="4634552"/>
            <a:ext cx="2209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r>
              <a:rPr lang="en-US" altLang="en-US" sz="1200" b="1" dirty="0">
                <a:latin typeface="Liberation Sans" panose="020B0604020202020204" pitchFamily="34" charset="0"/>
              </a:rPr>
              <a:t>Illustration </a:t>
            </a:r>
            <a:r>
              <a:rPr lang="en-US" altLang="en-US" sz="1200" b="1" dirty="0" smtClean="0">
                <a:latin typeface="Liberation Sans" panose="020B0604020202020204" pitchFamily="34" charset="0"/>
              </a:rPr>
              <a:t>2-26</a:t>
            </a:r>
          </a:p>
          <a:p>
            <a:pPr algn="l"/>
            <a:r>
              <a:rPr lang="en-US" altLang="en-US" sz="1200" dirty="0" smtClean="0">
                <a:latin typeface="Liberation Sans" panose="020B0604020202020204" pitchFamily="34" charset="0"/>
              </a:rPr>
              <a:t>Hiring of employees</a:t>
            </a:r>
            <a:endParaRPr lang="en-US" altLang="en-US" sz="1200" dirty="0">
              <a:latin typeface="Liberation Sans" panose="020B0604020202020204" pitchFamily="34" charset="0"/>
            </a:endParaRPr>
          </a:p>
        </p:txBody>
      </p:sp>
      <p:sp>
        <p:nvSpPr>
          <p:cNvPr id="10"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131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599"/>
            <a:ext cx="8534399" cy="3194937"/>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48" y="283191"/>
            <a:ext cx="8004175"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2" name="Rectangle 1"/>
          <p:cNvSpPr/>
          <p:nvPr/>
        </p:nvSpPr>
        <p:spPr>
          <a:xfrm>
            <a:off x="990600" y="6248400"/>
            <a:ext cx="2743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2-27</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Declaration and payment of dividend</a:t>
            </a:r>
            <a:endParaRPr lang="en-US" sz="1200" dirty="0">
              <a:latin typeface="Liberation Sans" panose="020B0604020202020204" pitchFamily="34" charset="0"/>
            </a:endParaRPr>
          </a:p>
        </p:txBody>
      </p:sp>
    </p:spTree>
    <p:extLst>
      <p:ext uri="{BB962C8B-B14F-4D97-AF65-F5344CB8AC3E}">
        <p14:creationId xmlns:p14="http://schemas.microsoft.com/office/powerpoint/2010/main" val="2769244968"/>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65" y="283191"/>
            <a:ext cx="7809883"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990600" y="6302992"/>
            <a:ext cx="16002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2-28</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Payment of salaries</a:t>
            </a:r>
            <a:endParaRPr lang="en-US" sz="1200" dirty="0">
              <a:latin typeface="Liberation Sans" panose="020B0604020202020204" pitchFamily="34" charset="0"/>
            </a:endParaRPr>
          </a:p>
        </p:txBody>
      </p:sp>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449032305"/>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extLst>
              <p:ext uri="{D42A27DB-BD31-4B8C-83A1-F6EECF244321}">
                <p14:modId xmlns:p14="http://schemas.microsoft.com/office/powerpoint/2010/main" val="715297569"/>
              </p:ext>
            </p:extLst>
          </p:nvPr>
        </p:nvGraphicFramePr>
        <p:xfrm>
          <a:off x="4114800" y="3276600"/>
          <a:ext cx="4800600" cy="3600450"/>
        </p:xfrm>
        <a:graphic>
          <a:graphicData uri="http://schemas.openxmlformats.org/presentationml/2006/ole">
            <mc:AlternateContent xmlns:mc="http://schemas.openxmlformats.org/markup-compatibility/2006">
              <mc:Choice xmlns:v="urn:schemas-microsoft-com:vml" Requires="v">
                <p:oleObj spid="_x0000_s115000" name="Slide" r:id="rId4" imgW="4321958" imgH="3240679" progId="PowerPoint.Slide.8">
                  <p:embed/>
                </p:oleObj>
              </mc:Choice>
              <mc:Fallback>
                <p:oleObj name="Slide" r:id="rId4" imgW="4321958" imgH="3240679" progId="PowerPoint.Slide.8">
                  <p:embed/>
                  <p:pic>
                    <p:nvPicPr>
                      <p:cNvPr id="0" name=""/>
                      <p:cNvPicPr>
                        <a:picLocks noChangeAspect="1" noChangeArrowheads="1"/>
                      </p:cNvPicPr>
                      <p:nvPr/>
                    </p:nvPicPr>
                    <p:blipFill>
                      <a:blip r:embed="rId5"/>
                      <a:srcRect/>
                      <a:stretch>
                        <a:fillRect/>
                      </a:stretch>
                    </p:blipFill>
                    <p:spPr bwMode="auto">
                      <a:xfrm>
                        <a:off x="4114800" y="3276600"/>
                        <a:ext cx="4800600"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3" name="Text Box 3"/>
          <p:cNvSpPr txBox="1">
            <a:spLocks noChangeArrowheads="1"/>
          </p:cNvSpPr>
          <p:nvPr/>
        </p:nvSpPr>
        <p:spPr bwMode="auto">
          <a:xfrm>
            <a:off x="3124200" y="1268104"/>
            <a:ext cx="5504543" cy="2039020"/>
          </a:xfrm>
          <a:prstGeom prst="rect">
            <a:avLst/>
          </a:prstGeom>
          <a:solidFill>
            <a:schemeClr val="bg1"/>
          </a:solidFill>
          <a:ln>
            <a:noFill/>
          </a:ln>
          <a:effectLst/>
          <a:extLst>
            <a:ext uri="{91240B29-F687-4F45-9708-019B960494DF}">
              <a14:hiddenLine xmlns:a14="http://schemas.microsoft.com/office/drawing/2010/main" w="28575" cap="sq">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wrap="square">
            <a:spAutoFit/>
          </a:bodyPr>
          <a:lstStyle>
            <a:lvl1pPr marL="571500" indent="-449263">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95000"/>
              </a:lnSpc>
              <a:spcAft>
                <a:spcPct val="50000"/>
              </a:spcAft>
              <a:buClr>
                <a:srgbClr val="CC0000"/>
              </a:buClr>
              <a:buSzPct val="80000"/>
              <a:buFont typeface="Wingdings" pitchFamily="2" charset="2"/>
              <a:buChar char="u"/>
            </a:pPr>
            <a:r>
              <a:rPr lang="en-US" altLang="en-US" sz="2200" dirty="0">
                <a:latin typeface="Liberation Sans" panose="020B0604020202020204" pitchFamily="34" charset="0"/>
              </a:rPr>
              <a:t>Record of increases and decreases in a specific asset, liability, </a:t>
            </a:r>
            <a:r>
              <a:rPr lang="en-US" altLang="en-US" sz="2200" dirty="0" smtClean="0">
                <a:latin typeface="Liberation Sans" panose="020B0604020202020204" pitchFamily="34" charset="0"/>
              </a:rPr>
              <a:t>stockholders’ equity, </a:t>
            </a:r>
            <a:r>
              <a:rPr lang="en-US" altLang="en-US" sz="2200" dirty="0">
                <a:latin typeface="Liberation Sans" panose="020B0604020202020204" pitchFamily="34" charset="0"/>
              </a:rPr>
              <a:t>revenue, or expense item.</a:t>
            </a:r>
          </a:p>
          <a:p>
            <a:pPr algn="l">
              <a:lnSpc>
                <a:spcPct val="95000"/>
              </a:lnSpc>
              <a:spcAft>
                <a:spcPct val="50000"/>
              </a:spcAft>
              <a:buClr>
                <a:srgbClr val="CC0000"/>
              </a:buClr>
              <a:buSzPct val="80000"/>
              <a:buFont typeface="Wingdings" pitchFamily="2" charset="2"/>
              <a:buChar char="u"/>
            </a:pPr>
            <a:r>
              <a:rPr lang="en-US" altLang="en-US" sz="2200" dirty="0">
                <a:latin typeface="Liberation Sans" panose="020B0604020202020204" pitchFamily="34" charset="0"/>
              </a:rPr>
              <a:t>Debit = “Left”</a:t>
            </a:r>
          </a:p>
          <a:p>
            <a:pPr algn="l">
              <a:lnSpc>
                <a:spcPct val="95000"/>
              </a:lnSpc>
              <a:buClr>
                <a:srgbClr val="CC0000"/>
              </a:buClr>
              <a:buSzPct val="80000"/>
              <a:buFont typeface="Wingdings" pitchFamily="2" charset="2"/>
              <a:buChar char="u"/>
            </a:pPr>
            <a:r>
              <a:rPr lang="en-US" altLang="en-US" sz="2200" dirty="0">
                <a:latin typeface="Liberation Sans" panose="020B0604020202020204" pitchFamily="34" charset="0"/>
              </a:rPr>
              <a:t>Credit = “Right”</a:t>
            </a:r>
          </a:p>
        </p:txBody>
      </p:sp>
      <p:sp>
        <p:nvSpPr>
          <p:cNvPr id="5126" name="Text Box 6"/>
          <p:cNvSpPr txBox="1">
            <a:spLocks noChangeArrowheads="1"/>
          </p:cNvSpPr>
          <p:nvPr/>
        </p:nvSpPr>
        <p:spPr bwMode="auto">
          <a:xfrm>
            <a:off x="533400" y="3867150"/>
            <a:ext cx="2743200" cy="1225550"/>
          </a:xfrm>
          <a:prstGeom prst="rect">
            <a:avLst/>
          </a:prstGeom>
          <a:solidFill>
            <a:srgbClr val="F7F48B"/>
          </a:solidFill>
          <a:ln w="28575" cap="sq">
            <a:solidFill>
              <a:schemeClr val="tx1"/>
            </a:solidFill>
            <a:miter lim="800000"/>
            <a:headEnd type="none" w="sm" len="sm"/>
            <a:tailEnd type="none" w="sm" len="sm"/>
          </a:ln>
          <a:effectLst>
            <a:innerShdw blurRad="114300">
              <a:prstClr val="black"/>
            </a:innerShdw>
          </a:effectLst>
          <a:extLst/>
        </p:spPr>
        <p:txBody>
          <a:bodyPr wrap="square" tIns="9144" anchor="ctr" anchorCtr="0">
            <a:noAutofit/>
          </a:bodyP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buSzPct val="80000"/>
            </a:pPr>
            <a:r>
              <a:rPr lang="en-US" altLang="en-US" sz="2300" b="1" dirty="0">
                <a:latin typeface="Liberation Sans" panose="020B0604020202020204" pitchFamily="34" charset="0"/>
              </a:rPr>
              <a:t>An account can be illustrated in a   T-account form.</a:t>
            </a:r>
          </a:p>
        </p:txBody>
      </p:sp>
      <p:sp>
        <p:nvSpPr>
          <p:cNvPr id="5127" name="AutoShape 7"/>
          <p:cNvSpPr>
            <a:spLocks noChangeArrowheads="1"/>
          </p:cNvSpPr>
          <p:nvPr/>
        </p:nvSpPr>
        <p:spPr bwMode="auto">
          <a:xfrm>
            <a:off x="3657600" y="4324350"/>
            <a:ext cx="762000" cy="228600"/>
          </a:xfrm>
          <a:custGeom>
            <a:avLst/>
            <a:gdLst>
              <a:gd name="T0" fmla="*/ 711244097 w 21600"/>
              <a:gd name="T1" fmla="*/ 0 h 21600"/>
              <a:gd name="T2" fmla="*/ 0 w 21600"/>
              <a:gd name="T3" fmla="*/ 12802394 h 21600"/>
              <a:gd name="T4" fmla="*/ 711244097 w 21600"/>
              <a:gd name="T5" fmla="*/ 25604788 h 21600"/>
              <a:gd name="T6" fmla="*/ 948325475 w 21600"/>
              <a:gd name="T7" fmla="*/ 12802394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0000"/>
          </a:solidFill>
          <a:ln w="12700" cap="sq">
            <a:solidFill>
              <a:schemeClr val="tx1"/>
            </a:solidFill>
            <a:miter lim="800000"/>
            <a:headEnd type="none" w="sm" len="sm"/>
            <a:tailEnd type="none" w="sm" len="sm"/>
          </a:ln>
          <a:effectLst/>
          <a:extLst/>
        </p:spPr>
        <p:txBody>
          <a:bodyPr wrap="none" anchor="ctr"/>
          <a:lstStyle/>
          <a:p>
            <a:endParaRPr lang="en-US" dirty="0">
              <a:latin typeface="Liberation Sans" panose="020B0604020202020204" pitchFamily="34"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1</a:t>
            </a:r>
            <a:endParaRPr lang="en-US" altLang="en-US" sz="1600" i="1" dirty="0">
              <a:solidFill>
                <a:schemeClr val="bg2"/>
              </a:solidFill>
              <a:latin typeface="Liberation Sans" panose="020B0604020202020204" pitchFamily="34" charset="0"/>
            </a:endParaRPr>
          </a:p>
        </p:txBody>
      </p:sp>
      <p:sp>
        <p:nvSpPr>
          <p:cNvPr id="12" name="TextBox 11"/>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Account</a:t>
            </a:r>
            <a:endParaRPr lang="en-US" altLang="en-US" dirty="0">
              <a:solidFill>
                <a:schemeClr val="accent3"/>
              </a:solidFill>
            </a:endParaRPr>
          </a:p>
        </p:txBody>
      </p:sp>
      <p:sp>
        <p:nvSpPr>
          <p:cNvPr id="13" name="TextBox 12"/>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4" name="Rectangle 13"/>
          <p:cNvSpPr/>
          <p:nvPr/>
        </p:nvSpPr>
        <p:spPr>
          <a:xfrm>
            <a:off x="891223" y="1039504"/>
            <a:ext cx="1851977" cy="1938992"/>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1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Explain what an account is and how it helps in the recording process.</a:t>
            </a:r>
            <a:endParaRPr lang="en-US" sz="1600" b="1" dirty="0">
              <a:latin typeface="Liberation Sans" panose="020B0604020202020204" pitchFamily="34" charset="0"/>
            </a:endParaRPr>
          </a:p>
        </p:txBody>
      </p:sp>
      <p:cxnSp>
        <p:nvCxnSpPr>
          <p:cNvPr id="15" name="Straight Connector 14"/>
          <p:cNvCxnSpPr/>
          <p:nvPr/>
        </p:nvCxnSpPr>
        <p:spPr bwMode="auto">
          <a:xfrm>
            <a:off x="762000" y="976952"/>
            <a:ext cx="0" cy="119611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306723859"/>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696" y="283191"/>
            <a:ext cx="7246910" cy="6129940"/>
          </a:xfrm>
          <a:prstGeom prst="rect">
            <a:avLst/>
          </a:prstGeom>
          <a:noFill/>
          <a:ln w="19050">
            <a:solidFill>
              <a:srgbClr val="5F5F5F"/>
            </a:solidFill>
            <a:miter lim="800000"/>
            <a:headEnd/>
            <a:tailEnd/>
          </a:ln>
          <a:extLst>
            <a:ext uri="{909E8E84-426E-40DD-AFC4-6F175D3DCCD1}">
              <a14:hiddenFill xmlns:a14="http://schemas.microsoft.com/office/drawing/2010/main">
                <a:solidFill>
                  <a:schemeClr val="accent1"/>
                </a:solidFill>
              </a14:hiddenFill>
            </a:ext>
          </a:extLst>
        </p:spPr>
      </p:pic>
      <p:sp>
        <p:nvSpPr>
          <p:cNvPr id="2" name="Rectangle 1"/>
          <p:cNvSpPr/>
          <p:nvPr/>
        </p:nvSpPr>
        <p:spPr>
          <a:xfrm>
            <a:off x="1017896" y="6330288"/>
            <a:ext cx="2895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a:t>
            </a:r>
            <a:r>
              <a:rPr lang="en-US" sz="1200" b="1" dirty="0" smtClean="0">
                <a:latin typeface="Liberation Sans" panose="020B0604020202020204" pitchFamily="34" charset="0"/>
              </a:rPr>
              <a:t>2-29</a:t>
            </a:r>
            <a:endParaRPr lang="en-US" sz="1200" b="1" dirty="0">
              <a:latin typeface="Liberation Sans" panose="020B0604020202020204" pitchFamily="34" charset="0"/>
            </a:endParaRPr>
          </a:p>
          <a:p>
            <a:pPr algn="l"/>
            <a:r>
              <a:rPr lang="en-US" sz="1200" dirty="0" smtClean="0">
                <a:latin typeface="Liberation Sans" panose="020B0604020202020204" pitchFamily="34" charset="0"/>
              </a:rPr>
              <a:t>Receipt of cash for services performed</a:t>
            </a:r>
            <a:endParaRPr lang="en-US" sz="1200" dirty="0">
              <a:latin typeface="Liberation Sans" panose="020B0604020202020204" pitchFamily="34" charset="0"/>
            </a:endParaRPr>
          </a:p>
        </p:txBody>
      </p:sp>
      <p:sp>
        <p:nvSpPr>
          <p:cNvPr id="6" name="Text Box 5"/>
          <p:cNvSpPr txBox="1">
            <a:spLocks noChangeArrowheads="1"/>
          </p:cNvSpPr>
          <p:nvPr/>
        </p:nvSpPr>
        <p:spPr bwMode="auto">
          <a:xfrm>
            <a:off x="8077200" y="64452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4030289537"/>
      </p:ext>
    </p:extLst>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714" y="4930677"/>
            <a:ext cx="816292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2" name="Rectangle 2"/>
          <p:cNvSpPr>
            <a:spLocks noChangeArrowheads="1"/>
          </p:cNvSpPr>
          <p:nvPr/>
        </p:nvSpPr>
        <p:spPr bwMode="auto">
          <a:xfrm>
            <a:off x="628650" y="1268104"/>
            <a:ext cx="8058150" cy="1200329"/>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2057400" algn="l"/>
              </a:tabLst>
              <a:defRPr sz="2400">
                <a:solidFill>
                  <a:schemeClr val="tx1"/>
                </a:solidFill>
                <a:latin typeface="Comic Sans MS" pitchFamily="66" charset="0"/>
              </a:defRPr>
            </a:lvl1pPr>
            <a:lvl2pPr marL="742950" indent="-285750">
              <a:tabLst>
                <a:tab pos="2057400" algn="l"/>
              </a:tabLst>
              <a:defRPr sz="2400">
                <a:solidFill>
                  <a:schemeClr val="tx1"/>
                </a:solidFill>
                <a:latin typeface="Comic Sans MS" pitchFamily="66" charset="0"/>
              </a:defRPr>
            </a:lvl2pPr>
            <a:lvl3pPr marL="1143000" indent="-228600">
              <a:tabLst>
                <a:tab pos="2057400" algn="l"/>
              </a:tabLst>
              <a:defRPr sz="2400">
                <a:solidFill>
                  <a:schemeClr val="tx1"/>
                </a:solidFill>
                <a:latin typeface="Comic Sans MS" pitchFamily="66" charset="0"/>
              </a:defRPr>
            </a:lvl3pPr>
            <a:lvl4pPr marL="1600200" indent="-228600">
              <a:tabLst>
                <a:tab pos="2057400" algn="l"/>
              </a:tabLst>
              <a:defRPr sz="2400">
                <a:solidFill>
                  <a:schemeClr val="tx1"/>
                </a:solidFill>
                <a:latin typeface="Comic Sans MS" pitchFamily="66" charset="0"/>
              </a:defRPr>
            </a:lvl4pPr>
            <a:lvl5pPr marL="2057400" indent="-228600">
              <a:tabLst>
                <a:tab pos="2057400" algn="l"/>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2057400" algn="l"/>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2057400" algn="l"/>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2057400" algn="l"/>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2057400" algn="l"/>
              </a:tabLst>
              <a:defRPr sz="2400">
                <a:solidFill>
                  <a:schemeClr val="tx1"/>
                </a:solidFill>
                <a:latin typeface="Comic Sans MS" pitchFamily="66" charset="0"/>
              </a:defRPr>
            </a:lvl9pPr>
          </a:lstStyle>
          <a:p>
            <a:pPr algn="l">
              <a:lnSpc>
                <a:spcPct val="120000"/>
              </a:lnSpc>
            </a:pPr>
            <a:r>
              <a:rPr lang="en-US" altLang="en-US" sz="2000" dirty="0" smtClean="0">
                <a:latin typeface="Liberation Sans" panose="020B0604020202020204" pitchFamily="34" charset="0"/>
              </a:rPr>
              <a:t>Como Company SpA </a:t>
            </a:r>
            <a:r>
              <a:rPr lang="en-US" altLang="en-US" sz="2000" dirty="0">
                <a:latin typeface="Liberation Sans" panose="020B0604020202020204" pitchFamily="34" charset="0"/>
              </a:rPr>
              <a:t>recorded the following transactions in a general journal during the month of March. Post these entries to the Cash account.</a:t>
            </a:r>
          </a:p>
        </p:txBody>
      </p:sp>
      <p:sp>
        <p:nvSpPr>
          <p:cNvPr id="40963" name="Rectangle 5"/>
          <p:cNvSpPr>
            <a:spLocks noChangeArrowheads="1"/>
          </p:cNvSpPr>
          <p:nvPr/>
        </p:nvSpPr>
        <p:spPr bwMode="auto">
          <a:xfrm>
            <a:off x="914400" y="2514600"/>
            <a:ext cx="7696200" cy="2400657"/>
          </a:xfrm>
          <a:prstGeom prst="rect">
            <a:avLst/>
          </a:prstGeom>
          <a:solidFill>
            <a:schemeClr val="bg1"/>
          </a:solidFill>
          <a:ln>
            <a:noFill/>
          </a:ln>
          <a:effectLst/>
          <a:extLs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428750" algn="l"/>
                <a:tab pos="2057400" algn="l"/>
                <a:tab pos="5715000" algn="r"/>
                <a:tab pos="6972300" algn="r"/>
              </a:tabLst>
              <a:defRPr sz="2400">
                <a:solidFill>
                  <a:schemeClr val="tx1"/>
                </a:solidFill>
                <a:latin typeface="Comic Sans MS" pitchFamily="66" charset="0"/>
              </a:defRPr>
            </a:lvl1pPr>
            <a:lvl2pPr marL="742950" indent="-285750">
              <a:tabLst>
                <a:tab pos="1428750" algn="l"/>
                <a:tab pos="2057400" algn="l"/>
                <a:tab pos="5715000" algn="r"/>
                <a:tab pos="6972300" algn="r"/>
              </a:tabLst>
              <a:defRPr sz="2400">
                <a:solidFill>
                  <a:schemeClr val="tx1"/>
                </a:solidFill>
                <a:latin typeface="Comic Sans MS" pitchFamily="66" charset="0"/>
              </a:defRPr>
            </a:lvl2pPr>
            <a:lvl3pPr marL="1143000" indent="-228600">
              <a:tabLst>
                <a:tab pos="1428750" algn="l"/>
                <a:tab pos="2057400" algn="l"/>
                <a:tab pos="5715000" algn="r"/>
                <a:tab pos="6972300" algn="r"/>
              </a:tabLst>
              <a:defRPr sz="2400">
                <a:solidFill>
                  <a:schemeClr val="tx1"/>
                </a:solidFill>
                <a:latin typeface="Comic Sans MS" pitchFamily="66" charset="0"/>
              </a:defRPr>
            </a:lvl3pPr>
            <a:lvl4pPr marL="1600200" indent="-228600">
              <a:tabLst>
                <a:tab pos="1428750" algn="l"/>
                <a:tab pos="2057400" algn="l"/>
                <a:tab pos="5715000" algn="r"/>
                <a:tab pos="6972300" algn="r"/>
              </a:tabLst>
              <a:defRPr sz="2400">
                <a:solidFill>
                  <a:schemeClr val="tx1"/>
                </a:solidFill>
                <a:latin typeface="Comic Sans MS" pitchFamily="66" charset="0"/>
              </a:defRPr>
            </a:lvl4pPr>
            <a:lvl5pPr marL="2057400" indent="-228600">
              <a:tabLst>
                <a:tab pos="1428750" algn="l"/>
                <a:tab pos="2057400" algn="l"/>
                <a:tab pos="5715000" algn="r"/>
                <a:tab pos="6972300" algn="r"/>
              </a:tabLst>
              <a:defRPr sz="2400">
                <a:solidFill>
                  <a:schemeClr val="tx1"/>
                </a:solidFill>
                <a:latin typeface="Comic Sans MS" pitchFamily="66" charset="0"/>
              </a:defRPr>
            </a:lvl5pPr>
            <a:lvl6pPr marL="25146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6pPr>
            <a:lvl7pPr marL="29718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7pPr>
            <a:lvl8pPr marL="34290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8pPr>
            <a:lvl9pPr marL="3886200" indent="-228600" algn="ctr" eaLnBrk="0" fontAlgn="base" hangingPunct="0">
              <a:spcBef>
                <a:spcPct val="0"/>
              </a:spcBef>
              <a:spcAft>
                <a:spcPct val="0"/>
              </a:spcAft>
              <a:tabLst>
                <a:tab pos="1428750" algn="l"/>
                <a:tab pos="2057400" algn="l"/>
                <a:tab pos="5715000" algn="r"/>
                <a:tab pos="6972300" algn="r"/>
              </a:tabLst>
              <a:defRPr sz="2400">
                <a:solidFill>
                  <a:schemeClr val="tx1"/>
                </a:solidFill>
                <a:latin typeface="Comic Sans MS" pitchFamily="66" charset="0"/>
              </a:defRPr>
            </a:lvl9pPr>
          </a:lstStyle>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Mar. </a:t>
            </a:r>
            <a:r>
              <a:rPr lang="en-US" altLang="en-US" sz="2000" dirty="0" smtClean="0">
                <a:latin typeface="Liberation Sans" panose="020B0604020202020204" pitchFamily="34" charset="0"/>
              </a:rPr>
              <a:t>	4 </a:t>
            </a:r>
            <a:r>
              <a:rPr lang="en-US" altLang="en-US" sz="2000" dirty="0">
                <a:latin typeface="Liberation Sans" panose="020B0604020202020204" pitchFamily="34" charset="0"/>
              </a:rPr>
              <a:t>	Cash 	2,280</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Service </a:t>
            </a:r>
            <a:r>
              <a:rPr lang="en-US" altLang="en-US" sz="2000" dirty="0">
                <a:latin typeface="Liberation Sans" panose="020B0604020202020204" pitchFamily="34" charset="0"/>
              </a:rPr>
              <a:t>Revenue 		2,280</a:t>
            </a:r>
          </a:p>
          <a:p>
            <a:pPr algn="l">
              <a:lnSpc>
                <a:spcPct val="120000"/>
              </a:lnSpc>
              <a:spcBef>
                <a:spcPct val="15000"/>
              </a:spcBef>
              <a:tabLst>
                <a:tab pos="855663" algn="r"/>
                <a:tab pos="1254125" algn="l"/>
                <a:tab pos="1652588" algn="l"/>
                <a:tab pos="5715000" algn="r"/>
                <a:tab pos="6972300" algn="r"/>
              </a:tabLst>
            </a:pPr>
            <a:r>
              <a:rPr lang="en-US" altLang="en-US" sz="2000" dirty="0" smtClean="0">
                <a:latin typeface="Liberation Sans" panose="020B0604020202020204" pitchFamily="34" charset="0"/>
              </a:rPr>
              <a:t>	15 </a:t>
            </a:r>
            <a:r>
              <a:rPr lang="en-US" altLang="en-US" sz="2000" dirty="0">
                <a:latin typeface="Liberation Sans" panose="020B0604020202020204" pitchFamily="34" charset="0"/>
              </a:rPr>
              <a:t>	Salaries and Wages Expense 	400</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Cash </a:t>
            </a:r>
            <a:r>
              <a:rPr lang="en-US" altLang="en-US" sz="2000" dirty="0">
                <a:latin typeface="Liberation Sans" panose="020B0604020202020204" pitchFamily="34" charset="0"/>
              </a:rPr>
              <a:t>		400</a:t>
            </a:r>
          </a:p>
          <a:p>
            <a:pPr algn="l">
              <a:lnSpc>
                <a:spcPct val="120000"/>
              </a:lnSpc>
              <a:spcBef>
                <a:spcPct val="15000"/>
              </a:spcBef>
              <a:tabLst>
                <a:tab pos="855663" algn="r"/>
                <a:tab pos="1254125" algn="l"/>
                <a:tab pos="1652588" algn="l"/>
                <a:tab pos="5715000" algn="r"/>
                <a:tab pos="6972300" algn="r"/>
              </a:tabLst>
            </a:pPr>
            <a:r>
              <a:rPr lang="en-US" altLang="en-US" sz="2000" dirty="0" smtClean="0">
                <a:latin typeface="Liberation Sans" panose="020B0604020202020204" pitchFamily="34" charset="0"/>
              </a:rPr>
              <a:t>	19 </a:t>
            </a:r>
            <a:r>
              <a:rPr lang="en-US" altLang="en-US" sz="2000" dirty="0">
                <a:latin typeface="Liberation Sans" panose="020B0604020202020204" pitchFamily="34" charset="0"/>
              </a:rPr>
              <a:t>	Utilities Expense 	92</a:t>
            </a:r>
          </a:p>
          <a:p>
            <a:pPr algn="l">
              <a:lnSpc>
                <a:spcPct val="120000"/>
              </a:lnSpc>
              <a:tabLst>
                <a:tab pos="855663" algn="r"/>
                <a:tab pos="1254125" algn="l"/>
                <a:tab pos="1652588" algn="l"/>
                <a:tab pos="5715000" algn="r"/>
                <a:tab pos="6972300" algn="r"/>
              </a:tabLst>
            </a:pPr>
            <a:r>
              <a:rPr lang="en-US" altLang="en-US" sz="2000" dirty="0">
                <a:latin typeface="Liberation Sans" panose="020B0604020202020204" pitchFamily="34" charset="0"/>
              </a:rPr>
              <a:t>		</a:t>
            </a:r>
            <a:r>
              <a:rPr lang="en-US" altLang="en-US" sz="2000" dirty="0" smtClean="0">
                <a:latin typeface="Liberation Sans" panose="020B0604020202020204" pitchFamily="34" charset="0"/>
              </a:rPr>
              <a:t>	Cash </a:t>
            </a:r>
            <a:r>
              <a:rPr lang="en-US" altLang="en-US" sz="2000" dirty="0">
                <a:latin typeface="Liberation Sans" panose="020B0604020202020204" pitchFamily="34" charset="0"/>
              </a:rPr>
              <a:t>		92</a:t>
            </a:r>
          </a:p>
        </p:txBody>
      </p:sp>
      <p:sp>
        <p:nvSpPr>
          <p:cNvPr id="198672" name="Rectangle 16"/>
          <p:cNvSpPr>
            <a:spLocks noChangeArrowheads="1"/>
          </p:cNvSpPr>
          <p:nvPr/>
        </p:nvSpPr>
        <p:spPr bwMode="auto">
          <a:xfrm>
            <a:off x="1624239" y="57150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3" name="Rectangle 17"/>
          <p:cNvSpPr>
            <a:spLocks noChangeArrowheads="1"/>
          </p:cNvSpPr>
          <p:nvPr/>
        </p:nvSpPr>
        <p:spPr bwMode="auto">
          <a:xfrm>
            <a:off x="4632552" y="5464076"/>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4" name="Rectangle 18"/>
          <p:cNvSpPr>
            <a:spLocks noChangeArrowheads="1"/>
          </p:cNvSpPr>
          <p:nvPr/>
        </p:nvSpPr>
        <p:spPr bwMode="auto">
          <a:xfrm>
            <a:off x="4632552" y="57150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198675" name="Rectangle 19"/>
          <p:cNvSpPr>
            <a:spLocks noChangeArrowheads="1"/>
          </p:cNvSpPr>
          <p:nvPr/>
        </p:nvSpPr>
        <p:spPr bwMode="auto">
          <a:xfrm>
            <a:off x="1624239" y="6172200"/>
            <a:ext cx="2895600" cy="304800"/>
          </a:xfrm>
          <a:prstGeom prst="rect">
            <a:avLst/>
          </a:prstGeom>
          <a:solidFill>
            <a:schemeClr val="bg1"/>
          </a:solidFill>
          <a:ln w="19050" cap="sq">
            <a:no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endParaRPr lang="en-US" altLang="en-US" dirty="0">
              <a:latin typeface="Liberation Sans" panose="020B0604020202020204" pitchFamily="34" charset="0"/>
            </a:endParaRPr>
          </a:p>
        </p:txBody>
      </p:sp>
      <p:sp>
        <p:nvSpPr>
          <p:cNvPr id="2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7" name="TextBox 16"/>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8" name="TextBox 17"/>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Tree>
    <p:extLst>
      <p:ext uri="{BB962C8B-B14F-4D97-AF65-F5344CB8AC3E}">
        <p14:creationId xmlns:p14="http://schemas.microsoft.com/office/powerpoint/2010/main" val="100524068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xit" presetSubtype="8" fill="hold" grpId="0" nodeType="clickEffect">
                                  <p:stCondLst>
                                    <p:cond delay="0"/>
                                  </p:stCondLst>
                                  <p:childTnLst>
                                    <p:animEffect transition="out" filter="wipe(left)">
                                      <p:cBhvr>
                                        <p:cTn id="6" dur="500"/>
                                        <p:tgtEl>
                                          <p:spTgt spid="198672"/>
                                        </p:tgtEl>
                                      </p:cBhvr>
                                    </p:animEffect>
                                    <p:set>
                                      <p:cBhvr>
                                        <p:cTn id="7" dur="1" fill="hold">
                                          <p:stCondLst>
                                            <p:cond delay="499"/>
                                          </p:stCondLst>
                                        </p:cTn>
                                        <p:tgtEl>
                                          <p:spTgt spid="198672"/>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xit" presetSubtype="8" fill="hold" grpId="0" nodeType="clickEffect">
                                  <p:stCondLst>
                                    <p:cond delay="0"/>
                                  </p:stCondLst>
                                  <p:childTnLst>
                                    <p:animEffect transition="out" filter="wipe(left)">
                                      <p:cBhvr>
                                        <p:cTn id="11" dur="500"/>
                                        <p:tgtEl>
                                          <p:spTgt spid="198673"/>
                                        </p:tgtEl>
                                      </p:cBhvr>
                                    </p:animEffect>
                                    <p:set>
                                      <p:cBhvr>
                                        <p:cTn id="12" dur="1" fill="hold">
                                          <p:stCondLst>
                                            <p:cond delay="499"/>
                                          </p:stCondLst>
                                        </p:cTn>
                                        <p:tgtEl>
                                          <p:spTgt spid="198673"/>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xit" presetSubtype="8" fill="hold" grpId="0" nodeType="clickEffect">
                                  <p:stCondLst>
                                    <p:cond delay="0"/>
                                  </p:stCondLst>
                                  <p:childTnLst>
                                    <p:animEffect transition="out" filter="wipe(left)">
                                      <p:cBhvr>
                                        <p:cTn id="16" dur="500"/>
                                        <p:tgtEl>
                                          <p:spTgt spid="198674"/>
                                        </p:tgtEl>
                                      </p:cBhvr>
                                    </p:animEffect>
                                    <p:set>
                                      <p:cBhvr>
                                        <p:cTn id="17" dur="1" fill="hold">
                                          <p:stCondLst>
                                            <p:cond delay="499"/>
                                          </p:stCondLst>
                                        </p:cTn>
                                        <p:tgtEl>
                                          <p:spTgt spid="198674"/>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xit" presetSubtype="8" fill="hold" grpId="0" nodeType="clickEffect">
                                  <p:stCondLst>
                                    <p:cond delay="0"/>
                                  </p:stCondLst>
                                  <p:childTnLst>
                                    <p:animEffect transition="out" filter="wipe(left)">
                                      <p:cBhvr>
                                        <p:cTn id="21" dur="500"/>
                                        <p:tgtEl>
                                          <p:spTgt spid="198675"/>
                                        </p:tgtEl>
                                      </p:cBhvr>
                                    </p:animEffect>
                                    <p:set>
                                      <p:cBhvr>
                                        <p:cTn id="22" dur="1" fill="hold">
                                          <p:stCondLst>
                                            <p:cond delay="499"/>
                                          </p:stCondLst>
                                        </p:cTn>
                                        <p:tgtEl>
                                          <p:spTgt spid="19867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72" grpId="0" animBg="1"/>
      <p:bldP spid="198673" grpId="0" animBg="1"/>
      <p:bldP spid="198674" grpId="0" animBg="1"/>
      <p:bldP spid="19867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
            <a:ext cx="7754114" cy="5985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
        <p:nvSpPr>
          <p:cNvPr id="11" name="Rectangle 10"/>
          <p:cNvSpPr/>
          <p:nvPr/>
        </p:nvSpPr>
        <p:spPr>
          <a:xfrm>
            <a:off x="609600" y="6382687"/>
            <a:ext cx="1752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2-30</a:t>
            </a:r>
          </a:p>
          <a:p>
            <a:pPr algn="l"/>
            <a:r>
              <a:rPr lang="en-US" sz="1200" dirty="0">
                <a:latin typeface="Liberation Sans" panose="020B0604020202020204" pitchFamily="34" charset="0"/>
              </a:rPr>
              <a:t>General journal entries</a:t>
            </a:r>
          </a:p>
        </p:txBody>
      </p:sp>
    </p:spTree>
  </p:cSld>
  <p:clrMapOvr>
    <a:masterClrMapping/>
  </p:clrMapOvr>
  <p:transition>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1000"/>
            <a:ext cx="7754114" cy="59853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bwMode="auto">
          <a:xfrm>
            <a:off x="457200" y="5181600"/>
            <a:ext cx="8153400" cy="1263650"/>
          </a:xfrm>
          <a:prstGeom prst="rect">
            <a:avLst/>
          </a:prstGeom>
          <a:solidFill>
            <a:schemeClr val="accent3"/>
          </a:solidFill>
          <a:ln w="12700" cap="sq"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pic>
        <p:nvPicPr>
          <p:cNvPr id="136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449" y="1295400"/>
            <a:ext cx="7726680" cy="4213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23248" y="5562600"/>
            <a:ext cx="17526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2-30</a:t>
            </a:r>
          </a:p>
          <a:p>
            <a:pPr algn="l"/>
            <a:r>
              <a:rPr lang="en-US" sz="1200" dirty="0">
                <a:latin typeface="Liberation Sans" panose="020B0604020202020204" pitchFamily="34" charset="0"/>
              </a:rPr>
              <a:t>General journal entries</a:t>
            </a: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973733320"/>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6</a:t>
            </a:r>
            <a:endParaRPr lang="en-US" altLang="en-US" sz="1600" i="1" dirty="0">
              <a:solidFill>
                <a:schemeClr val="bg2"/>
              </a:solidFill>
              <a:latin typeface="Liberation Sans"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848" y="304799"/>
            <a:ext cx="7417708" cy="625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62000" y="6105183"/>
            <a:ext cx="1447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2-31</a:t>
            </a:r>
          </a:p>
          <a:p>
            <a:pPr algn="l"/>
            <a:r>
              <a:rPr lang="en-US" sz="1200" dirty="0">
                <a:latin typeface="Liberation Sans" panose="020B0604020202020204" pitchFamily="34" charset="0"/>
              </a:rPr>
              <a:t>General ledger</a:t>
            </a:r>
          </a:p>
        </p:txBody>
      </p:sp>
    </p:spTree>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33400" y="1295400"/>
            <a:ext cx="8001000" cy="478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wrap="square">
            <a:spAutoFit/>
          </a:bodyPr>
          <a:lstStyle>
            <a:lvl1pPr marL="457200" indent="-457200">
              <a:defRPr sz="2400">
                <a:solidFill>
                  <a:schemeClr val="tx1"/>
                </a:solidFill>
                <a:latin typeface="Comic Sans MS" pitchFamily="66" charset="0"/>
              </a:defRPr>
            </a:lvl1pPr>
            <a:lvl2pPr marL="68738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SzPct val="80000"/>
            </a:pPr>
            <a:r>
              <a:rPr lang="en-US" altLang="en-US" sz="2300" b="1" dirty="0" smtClean="0">
                <a:latin typeface="Liberation Sans" panose="020B0604020202020204" pitchFamily="34" charset="0"/>
              </a:rPr>
              <a:t>A trial balance </a:t>
            </a:r>
            <a:endParaRPr lang="en-US" altLang="en-US" sz="2300" b="1" dirty="0">
              <a:latin typeface="Liberation Sans" panose="020B0604020202020204" pitchFamily="34" charset="0"/>
            </a:endParaRPr>
          </a:p>
          <a:p>
            <a:pPr lvl="1" algn="l">
              <a:lnSpc>
                <a:spcPct val="120000"/>
              </a:lnSpc>
              <a:spcBef>
                <a:spcPct val="50000"/>
              </a:spcBef>
              <a:buClr>
                <a:srgbClr val="CC0000"/>
              </a:buClr>
              <a:buSzPct val="80000"/>
              <a:buFont typeface="Wingdings" panose="05000000000000000000" pitchFamily="2" charset="2"/>
              <a:buChar char="u"/>
            </a:pPr>
            <a:r>
              <a:rPr lang="en-US" sz="2200" dirty="0" smtClean="0">
                <a:latin typeface="Liberation Sans" panose="020B0604020202020204" pitchFamily="34" charset="0"/>
              </a:rPr>
              <a:t>is </a:t>
            </a:r>
            <a:r>
              <a:rPr lang="en-US" sz="2200" dirty="0">
                <a:latin typeface="Liberation Sans" panose="020B0604020202020204" pitchFamily="34" charset="0"/>
              </a:rPr>
              <a:t>a list of accounts and their balances </a:t>
            </a:r>
            <a:endParaRPr lang="en-US" sz="2200" dirty="0" smtClean="0">
              <a:latin typeface="Liberation Sans" panose="020B0604020202020204" pitchFamily="34" charset="0"/>
            </a:endParaRPr>
          </a:p>
          <a:p>
            <a:pPr marL="681038" lvl="1" indent="0" algn="l">
              <a:lnSpc>
                <a:spcPct val="120000"/>
              </a:lnSpc>
              <a:spcBef>
                <a:spcPts val="0"/>
              </a:spcBef>
            </a:pPr>
            <a:r>
              <a:rPr lang="en-US" sz="2200" dirty="0" smtClean="0">
                <a:latin typeface="Liberation Sans" panose="020B0604020202020204" pitchFamily="34" charset="0"/>
              </a:rPr>
              <a:t>at </a:t>
            </a:r>
            <a:r>
              <a:rPr lang="en-US" sz="2200" dirty="0">
                <a:latin typeface="Liberation Sans" panose="020B0604020202020204" pitchFamily="34" charset="0"/>
              </a:rPr>
              <a:t>a given </a:t>
            </a:r>
            <a:r>
              <a:rPr lang="en-US" sz="2200" dirty="0" smtClean="0">
                <a:latin typeface="Liberation Sans" panose="020B0604020202020204" pitchFamily="34" charset="0"/>
              </a:rPr>
              <a:t>time.</a:t>
            </a:r>
          </a:p>
          <a:p>
            <a:pPr lvl="1" algn="l">
              <a:lnSpc>
                <a:spcPct val="120000"/>
              </a:lnSpc>
              <a:spcBef>
                <a:spcPct val="50000"/>
              </a:spcBef>
              <a:buClr>
                <a:srgbClr val="CC0000"/>
              </a:buClr>
              <a:buSzPct val="80000"/>
              <a:buFont typeface="Wingdings" panose="05000000000000000000" pitchFamily="2" charset="2"/>
              <a:buChar char="u"/>
            </a:pPr>
            <a:r>
              <a:rPr lang="en-US" sz="2200" dirty="0" smtClean="0">
                <a:latin typeface="Liberation Sans" panose="020B0604020202020204" pitchFamily="34" charset="0"/>
              </a:rPr>
              <a:t>proves the mathematical equality of debits and credits after posting.</a:t>
            </a:r>
          </a:p>
          <a:p>
            <a:pPr marL="230188" lvl="1" indent="0" algn="l">
              <a:lnSpc>
                <a:spcPct val="120000"/>
              </a:lnSpc>
              <a:spcBef>
                <a:spcPct val="50000"/>
              </a:spcBef>
            </a:pPr>
            <a:r>
              <a:rPr lang="en-US" sz="2300" dirty="0" smtClean="0">
                <a:latin typeface="Liberation Sans" panose="020B0604020202020204" pitchFamily="34" charset="0"/>
              </a:rPr>
              <a:t>The </a:t>
            </a:r>
            <a:r>
              <a:rPr lang="en-US" sz="2300" dirty="0">
                <a:latin typeface="Liberation Sans" panose="020B0604020202020204" pitchFamily="34" charset="0"/>
              </a:rPr>
              <a:t>steps for preparing a trial balance </a:t>
            </a:r>
            <a:r>
              <a:rPr lang="en-US" sz="2300" dirty="0" smtClean="0">
                <a:latin typeface="Liberation Sans" panose="020B0604020202020204" pitchFamily="34" charset="0"/>
              </a:rPr>
              <a:t>are:</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List </a:t>
            </a:r>
            <a:r>
              <a:rPr lang="en-US" sz="2200" dirty="0">
                <a:latin typeface="Liberation Sans" panose="020B0604020202020204" pitchFamily="34" charset="0"/>
              </a:rPr>
              <a:t>the account titles and their </a:t>
            </a:r>
            <a:r>
              <a:rPr lang="en-US" sz="2200" dirty="0" smtClean="0">
                <a:latin typeface="Liberation Sans" panose="020B0604020202020204" pitchFamily="34" charset="0"/>
              </a:rPr>
              <a:t>balances.</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Total </a:t>
            </a:r>
            <a:r>
              <a:rPr lang="en-US" sz="2200" dirty="0">
                <a:latin typeface="Liberation Sans" panose="020B0604020202020204" pitchFamily="34" charset="0"/>
              </a:rPr>
              <a:t>the debit and credit </a:t>
            </a:r>
            <a:r>
              <a:rPr lang="en-US" sz="2200" dirty="0" smtClean="0">
                <a:latin typeface="Liberation Sans" panose="020B0604020202020204" pitchFamily="34" charset="0"/>
              </a:rPr>
              <a:t>columns.</a:t>
            </a:r>
          </a:p>
          <a:p>
            <a:pPr marL="1150938" lvl="1" indent="-468313" algn="l">
              <a:lnSpc>
                <a:spcPct val="120000"/>
              </a:lnSpc>
              <a:spcBef>
                <a:spcPct val="50000"/>
              </a:spcBef>
              <a:buFontTx/>
              <a:buAutoNum type="arabicPeriod"/>
            </a:pPr>
            <a:r>
              <a:rPr lang="en-US" sz="2200" dirty="0" smtClean="0">
                <a:latin typeface="Liberation Sans" panose="020B0604020202020204" pitchFamily="34" charset="0"/>
              </a:rPr>
              <a:t>Prove </a:t>
            </a:r>
            <a:r>
              <a:rPr lang="en-US" sz="2200" dirty="0">
                <a:latin typeface="Liberation Sans" panose="020B0604020202020204" pitchFamily="34" charset="0"/>
              </a:rPr>
              <a:t>the equality of the two columns.</a:t>
            </a:r>
            <a:endParaRPr lang="en-US" altLang="en-US" sz="2200"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cxnSp>
        <p:nvCxnSpPr>
          <p:cNvPr id="7" name="Straight Connector 6"/>
          <p:cNvCxnSpPr/>
          <p:nvPr/>
        </p:nvCxnSpPr>
        <p:spPr bwMode="auto">
          <a:xfrm>
            <a:off x="6934200" y="910813"/>
            <a:ext cx="0" cy="175532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8" name="TextBox 7"/>
          <p:cNvSpPr txBox="1"/>
          <p:nvPr/>
        </p:nvSpPr>
        <p:spPr>
          <a:xfrm>
            <a:off x="762000" y="397171"/>
            <a:ext cx="8092721" cy="579781"/>
          </a:xfrm>
          <a:prstGeom prst="rect">
            <a:avLst/>
          </a:prstGeom>
          <a:solidFill>
            <a:schemeClr val="tx2">
              <a:lumMod val="50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109538"/>
            <a:r>
              <a:rPr lang="en-US" altLang="en-US" dirty="0" smtClean="0">
                <a:solidFill>
                  <a:schemeClr val="accent3"/>
                </a:solidFill>
              </a:rPr>
              <a:t>The Trial Balance</a:t>
            </a:r>
            <a:endParaRPr lang="en-US" altLang="en-US" dirty="0">
              <a:solidFill>
                <a:schemeClr val="accent3"/>
              </a:solidFill>
            </a:endParaRPr>
          </a:p>
        </p:txBody>
      </p:sp>
      <p:sp>
        <p:nvSpPr>
          <p:cNvPr id="10" name="TextBox 9"/>
          <p:cNvSpPr txBox="1"/>
          <p:nvPr/>
        </p:nvSpPr>
        <p:spPr>
          <a:xfrm>
            <a:off x="277504" y="397171"/>
            <a:ext cx="484496"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endParaRPr lang="en-US" sz="3100" dirty="0"/>
          </a:p>
        </p:txBody>
      </p:sp>
      <p:sp>
        <p:nvSpPr>
          <p:cNvPr id="11" name="Rectangle 10"/>
          <p:cNvSpPr/>
          <p:nvPr/>
        </p:nvSpPr>
        <p:spPr>
          <a:xfrm>
            <a:off x="7063423" y="1039504"/>
            <a:ext cx="1851977" cy="1692771"/>
          </a:xfrm>
          <a:prstGeom prst="rect">
            <a:avLst/>
          </a:prstGeom>
        </p:spPr>
        <p:txBody>
          <a:bodyPr wrap="square">
            <a:spAutoFit/>
          </a:bodyPr>
          <a:lstStyle/>
          <a:p>
            <a:pPr algn="l"/>
            <a:r>
              <a:rPr lang="en-US" sz="2000" b="1" dirty="0" smtClean="0">
                <a:solidFill>
                  <a:srgbClr val="FF3300"/>
                </a:solidFill>
                <a:latin typeface="Liberation Sans" panose="020B0604020202020204" pitchFamily="34" charset="0"/>
              </a:rPr>
              <a:t>Learning Objective </a:t>
            </a:r>
            <a:r>
              <a:rPr lang="en-US" sz="2000" b="1" dirty="0">
                <a:solidFill>
                  <a:srgbClr val="FF3300"/>
                </a:solidFill>
                <a:latin typeface="Liberation Sans" panose="020B0604020202020204" pitchFamily="34" charset="0"/>
              </a:rPr>
              <a:t>7</a:t>
            </a:r>
            <a:r>
              <a:rPr lang="en-US" sz="2000" b="1" dirty="0" smtClean="0">
                <a:solidFill>
                  <a:srgbClr val="FF3300"/>
                </a:solidFill>
                <a:latin typeface="Liberation Sans" panose="020B0604020202020204" pitchFamily="34" charset="0"/>
              </a:rPr>
              <a:t> </a:t>
            </a:r>
            <a:r>
              <a:rPr lang="en-US" sz="1600" b="1" dirty="0" smtClean="0">
                <a:solidFill>
                  <a:srgbClr val="FF3300"/>
                </a:solidFill>
                <a:latin typeface="Liberation Sans" panose="020B0604020202020204" pitchFamily="34" charset="0"/>
              </a:rPr>
              <a:t> </a:t>
            </a:r>
            <a:r>
              <a:rPr lang="en-US" sz="1600" b="1" dirty="0" smtClean="0">
                <a:latin typeface="Liberation Sans" panose="020B0604020202020204" pitchFamily="34" charset="0"/>
              </a:rPr>
              <a:t>Prepare a trial balance and explain its purposes.</a:t>
            </a:r>
            <a:endParaRPr lang="en-US" sz="1600" b="1" dirty="0">
              <a:latin typeface="Liberation Sans" panose="020B0604020202020204" pitchFamily="34" charset="0"/>
            </a:endParaRPr>
          </a:p>
        </p:txBody>
      </p:sp>
    </p:spTree>
    <p:extLst>
      <p:ext uri="{BB962C8B-B14F-4D97-AF65-F5344CB8AC3E}">
        <p14:creationId xmlns:p14="http://schemas.microsoft.com/office/powerpoint/2010/main" val="1605898615"/>
      </p:ext>
    </p:extLst>
  </p:cSld>
  <p:clrMapOvr>
    <a:masterClrMapping/>
  </p:clrMapOvr>
  <p:transition>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9" name="Rectangle 5"/>
          <p:cNvSpPr>
            <a:spLocks noChangeArrowheads="1"/>
          </p:cNvSpPr>
          <p:nvPr/>
        </p:nvSpPr>
        <p:spPr bwMode="auto">
          <a:xfrm>
            <a:off x="5030251" y="6315075"/>
            <a:ext cx="242374" cy="338554"/>
          </a:xfrm>
          <a:prstGeom prst="rect">
            <a:avLst/>
          </a:prstGeom>
          <a:noFill/>
          <a:ln w="12700" cap="sq">
            <a:noFill/>
            <a:miter lim="800000"/>
            <a:headEnd type="none" w="sm" len="sm"/>
            <a:tailEnd type="none" w="sm" len="sm"/>
          </a:ln>
          <a:effectLst/>
        </p:spPr>
        <p:txBody>
          <a:bodyPr wrap="none">
            <a:spAutoFit/>
          </a:bodyPr>
          <a:lstStyle/>
          <a:p>
            <a:pPr>
              <a:defRPr/>
            </a:pPr>
            <a:r>
              <a:rPr lang="en-US" sz="1600" b="1" i="1" dirty="0">
                <a:solidFill>
                  <a:schemeClr val="bg2"/>
                </a:solidFill>
                <a:effectLst>
                  <a:outerShdw blurRad="38100" dist="38100" dir="2700000" algn="tl">
                    <a:srgbClr val="C0C0C0"/>
                  </a:outerShdw>
                </a:effectLst>
                <a:latin typeface="Liberation Sans" panose="020B0604020202020204" pitchFamily="34" charset="0"/>
              </a:rPr>
              <a:t> </a:t>
            </a:r>
          </a:p>
        </p:txBody>
      </p:sp>
      <p:sp>
        <p:nvSpPr>
          <p:cNvPr id="1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chemeClr val="tx2">
                    <a:lumMod val="50000"/>
                  </a:schemeClr>
                </a:solidFill>
                <a:latin typeface="Liberation Sans" panose="020B0604020202020204" pitchFamily="34" charset="0"/>
              </a:rPr>
              <a:t>Trial Balance</a:t>
            </a:r>
            <a:endParaRPr lang="en-US" altLang="en-US" sz="3200" b="1" dirty="0">
              <a:solidFill>
                <a:schemeClr val="tx2">
                  <a:lumMod val="50000"/>
                </a:schemeClr>
              </a:solidFill>
              <a:latin typeface="Liberation Sans" panose="020B0604020202020204" pitchFamily="34" charset="0"/>
            </a:endParaRPr>
          </a:p>
        </p:txBody>
      </p:sp>
      <p:sp>
        <p:nvSpPr>
          <p:cNvPr id="13" name="Line 6"/>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295400"/>
            <a:ext cx="8534400" cy="4943429"/>
          </a:xfrm>
          <a:prstGeom prst="rect">
            <a:avLst/>
          </a:prstGeom>
          <a:noFill/>
          <a:ln w="2857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 name="Rectangle 2"/>
          <p:cNvSpPr/>
          <p:nvPr/>
        </p:nvSpPr>
        <p:spPr>
          <a:xfrm>
            <a:off x="7579056" y="762000"/>
            <a:ext cx="1447800" cy="461665"/>
          </a:xfrm>
          <a:prstGeom prst="rect">
            <a:avLst/>
          </a:prstGeom>
          <a:solidFill>
            <a:schemeClr val="bg1"/>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US" sz="1200" b="1" dirty="0">
                <a:latin typeface="Liberation Sans" panose="020B0604020202020204" pitchFamily="34" charset="0"/>
              </a:rPr>
              <a:t>Illustration 2-32</a:t>
            </a:r>
          </a:p>
          <a:p>
            <a:pPr algn="l"/>
            <a:r>
              <a:rPr lang="en-US" sz="1200" dirty="0">
                <a:latin typeface="Liberation Sans" panose="020B0604020202020204" pitchFamily="34" charset="0"/>
              </a:rPr>
              <a:t>A trial balance</a:t>
            </a: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33400" y="1295400"/>
            <a:ext cx="8229600" cy="3801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Comic Sans MS" pitchFamily="66" charset="0"/>
              </a:defRPr>
            </a:lvl1pPr>
            <a:lvl2pPr marL="68738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SzPct val="80000"/>
            </a:pPr>
            <a:r>
              <a:rPr lang="en-US" altLang="en-US" sz="2300" b="1" dirty="0" smtClean="0">
                <a:latin typeface="Liberation Sans" panose="020B0604020202020204" pitchFamily="34" charset="0"/>
              </a:rPr>
              <a:t>Trial </a:t>
            </a:r>
            <a:r>
              <a:rPr lang="en-US" altLang="en-US" sz="2300" b="1" dirty="0">
                <a:latin typeface="Liberation Sans" panose="020B0604020202020204" pitchFamily="34" charset="0"/>
              </a:rPr>
              <a:t>balance may balance even </a:t>
            </a:r>
            <a:r>
              <a:rPr lang="en-US" altLang="en-US" sz="2300" b="1" dirty="0" smtClean="0">
                <a:latin typeface="Liberation Sans" panose="020B0604020202020204" pitchFamily="34" charset="0"/>
              </a:rPr>
              <a:t>when: </a:t>
            </a:r>
            <a:endParaRPr lang="en-US" altLang="en-US" sz="2300" b="1" dirty="0">
              <a:latin typeface="Liberation Sans" panose="020B0604020202020204" pitchFamily="34" charset="0"/>
            </a:endParaRPr>
          </a:p>
          <a:p>
            <a:pPr lvl="1" algn="l">
              <a:lnSpc>
                <a:spcPct val="120000"/>
              </a:lnSpc>
              <a:spcBef>
                <a:spcPct val="50000"/>
              </a:spcBef>
              <a:buFontTx/>
              <a:buAutoNum type="arabicPeriod"/>
            </a:pPr>
            <a:r>
              <a:rPr lang="en-US" altLang="en-US" sz="2200" dirty="0" smtClean="0">
                <a:latin typeface="Liberation Sans" panose="020B0604020202020204" pitchFamily="34" charset="0"/>
              </a:rPr>
              <a:t>A transaction is not journalized. </a:t>
            </a:r>
          </a:p>
          <a:p>
            <a:pPr lvl="1" algn="l">
              <a:lnSpc>
                <a:spcPct val="120000"/>
              </a:lnSpc>
              <a:spcBef>
                <a:spcPct val="50000"/>
              </a:spcBef>
              <a:buFontTx/>
              <a:buAutoNum type="arabicPeriod"/>
            </a:pPr>
            <a:r>
              <a:rPr lang="en-US" altLang="en-US" sz="2200" dirty="0" smtClean="0">
                <a:latin typeface="Liberation Sans" panose="020B0604020202020204" pitchFamily="34" charset="0"/>
              </a:rPr>
              <a:t>A correct journal entry is not posted.</a:t>
            </a:r>
          </a:p>
          <a:p>
            <a:pPr lvl="1" algn="l">
              <a:lnSpc>
                <a:spcPct val="120000"/>
              </a:lnSpc>
              <a:spcBef>
                <a:spcPct val="50000"/>
              </a:spcBef>
              <a:buFontTx/>
              <a:buAutoNum type="arabicPeriod"/>
            </a:pPr>
            <a:r>
              <a:rPr lang="en-US" altLang="en-US" sz="2200" dirty="0" smtClean="0">
                <a:latin typeface="Liberation Sans" panose="020B0604020202020204" pitchFamily="34" charset="0"/>
              </a:rPr>
              <a:t>A journal entry is posted twice.</a:t>
            </a:r>
          </a:p>
          <a:p>
            <a:pPr lvl="1" algn="l">
              <a:lnSpc>
                <a:spcPct val="120000"/>
              </a:lnSpc>
              <a:spcBef>
                <a:spcPct val="50000"/>
              </a:spcBef>
              <a:buFontTx/>
              <a:buAutoNum type="arabicPeriod"/>
            </a:pPr>
            <a:r>
              <a:rPr lang="en-US" altLang="en-US" sz="2200" dirty="0" smtClean="0">
                <a:latin typeface="Liberation Sans" panose="020B0604020202020204" pitchFamily="34" charset="0"/>
              </a:rPr>
              <a:t>Incorrect accounts are used in journalizing or posting. </a:t>
            </a:r>
          </a:p>
          <a:p>
            <a:pPr lvl="1" algn="l">
              <a:lnSpc>
                <a:spcPct val="120000"/>
              </a:lnSpc>
              <a:spcBef>
                <a:spcPct val="50000"/>
              </a:spcBef>
              <a:buFontTx/>
              <a:buAutoNum type="arabicPeriod"/>
            </a:pPr>
            <a:r>
              <a:rPr lang="en-US" altLang="en-US" sz="2200" dirty="0" smtClean="0">
                <a:latin typeface="Liberation Sans" panose="020B0604020202020204" pitchFamily="34" charset="0"/>
              </a:rPr>
              <a:t>Offsetting errors are made in recording the amount of a transaction.</a:t>
            </a:r>
            <a:endParaRPr lang="en-US" altLang="en-US" sz="2200" dirty="0">
              <a:latin typeface="Liberation Sans" panose="020B0604020202020204" pitchFamily="34" charset="0"/>
            </a:endParaRPr>
          </a:p>
        </p:txBody>
      </p:sp>
      <p:sp>
        <p:nvSpPr>
          <p:cNvPr id="45060"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Limitations of a Trial </a:t>
            </a:r>
            <a:r>
              <a:rPr lang="en-US" altLang="en-US" sz="3200" b="1" dirty="0">
                <a:solidFill>
                  <a:srgbClr val="CC0000"/>
                </a:solidFill>
                <a:latin typeface="Liberation Sans" panose="020B0604020202020204" pitchFamily="34" charset="0"/>
              </a:rPr>
              <a:t>Balance</a:t>
            </a:r>
          </a:p>
        </p:txBody>
      </p:sp>
      <p:sp>
        <p:nvSpPr>
          <p:cNvPr id="45061" name="Line 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9"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pic>
        <p:nvPicPr>
          <p:cNvPr id="139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7693" y="1696516"/>
            <a:ext cx="2621507" cy="16562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533400" y="1295400"/>
            <a:ext cx="8153400" cy="5115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Comic Sans MS" pitchFamily="66" charset="0"/>
              </a:defRPr>
            </a:lvl1pPr>
            <a:lvl2pPr marL="973138" indent="-45720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marL="0" indent="0" algn="l">
              <a:lnSpc>
                <a:spcPct val="120000"/>
              </a:lnSpc>
              <a:spcBef>
                <a:spcPts val="1200"/>
              </a:spcBef>
              <a:buClr>
                <a:srgbClr val="800000"/>
              </a:buClr>
              <a:buSzPct val="80000"/>
            </a:pPr>
            <a:r>
              <a:rPr lang="en-US" sz="2300" b="1" dirty="0" smtClean="0">
                <a:latin typeface="Liberation Sans" panose="020B0604020202020204" pitchFamily="34" charset="0"/>
              </a:rPr>
              <a:t>Currency Signs</a:t>
            </a: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Do </a:t>
            </a:r>
            <a:r>
              <a:rPr lang="en-US" sz="2200" dirty="0">
                <a:latin typeface="Liberation Sans" panose="020B0604020202020204" pitchFamily="34" charset="0"/>
              </a:rPr>
              <a:t>not appear in journals or ledgers.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Typically used </a:t>
            </a:r>
            <a:r>
              <a:rPr lang="en-US" sz="2200" dirty="0">
                <a:latin typeface="Liberation Sans" panose="020B0604020202020204" pitchFamily="34" charset="0"/>
              </a:rPr>
              <a:t>only in the trial balance and the </a:t>
            </a:r>
            <a:r>
              <a:rPr lang="en-US" sz="2200" dirty="0" smtClean="0">
                <a:latin typeface="Liberation Sans" panose="020B0604020202020204" pitchFamily="34" charset="0"/>
              </a:rPr>
              <a:t>financial </a:t>
            </a:r>
            <a:r>
              <a:rPr lang="en-US" sz="2200" dirty="0">
                <a:latin typeface="Liberation Sans" panose="020B0604020202020204" pitchFamily="34" charset="0"/>
              </a:rPr>
              <a:t>statements.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Shown </a:t>
            </a:r>
            <a:r>
              <a:rPr lang="en-US" sz="2200" dirty="0">
                <a:latin typeface="Liberation Sans" panose="020B0604020202020204" pitchFamily="34" charset="0"/>
              </a:rPr>
              <a:t>only for the </a:t>
            </a:r>
            <a:r>
              <a:rPr lang="en-US" sz="2200" dirty="0" smtClean="0">
                <a:latin typeface="Liberation Sans" panose="020B0604020202020204" pitchFamily="34" charset="0"/>
              </a:rPr>
              <a:t>first </a:t>
            </a:r>
            <a:r>
              <a:rPr lang="en-US" sz="2200" dirty="0">
                <a:latin typeface="Liberation Sans" panose="020B0604020202020204" pitchFamily="34" charset="0"/>
              </a:rPr>
              <a:t>item in the column and for the total of that </a:t>
            </a:r>
            <a:r>
              <a:rPr lang="en-US" sz="2200" dirty="0" smtClean="0">
                <a:latin typeface="Liberation Sans" panose="020B0604020202020204" pitchFamily="34" charset="0"/>
              </a:rPr>
              <a:t>column.</a:t>
            </a:r>
          </a:p>
          <a:p>
            <a:pPr marL="0" indent="0" algn="l">
              <a:lnSpc>
                <a:spcPct val="120000"/>
              </a:lnSpc>
              <a:spcBef>
                <a:spcPts val="1200"/>
              </a:spcBef>
              <a:buClr>
                <a:srgbClr val="800000"/>
              </a:buClr>
              <a:buSzPct val="80000"/>
            </a:pPr>
            <a:r>
              <a:rPr lang="en-US" sz="2300" b="1" dirty="0">
                <a:latin typeface="Liberation Sans" panose="020B0604020202020204" pitchFamily="34" charset="0"/>
              </a:rPr>
              <a:t>Underlining</a:t>
            </a: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A </a:t>
            </a:r>
            <a:r>
              <a:rPr lang="en-US" sz="2200" dirty="0">
                <a:latin typeface="Liberation Sans" panose="020B0604020202020204" pitchFamily="34" charset="0"/>
              </a:rPr>
              <a:t>single </a:t>
            </a:r>
            <a:r>
              <a:rPr lang="en-US" sz="2200" dirty="0" smtClean="0">
                <a:latin typeface="Liberation Sans" panose="020B0604020202020204" pitchFamily="34" charset="0"/>
              </a:rPr>
              <a:t>line </a:t>
            </a:r>
            <a:r>
              <a:rPr lang="en-US" sz="2200" dirty="0">
                <a:latin typeface="Liberation Sans" panose="020B0604020202020204" pitchFamily="34" charset="0"/>
              </a:rPr>
              <a:t>is placed under the column of </a:t>
            </a:r>
            <a:r>
              <a:rPr lang="en-US" sz="2200" dirty="0" smtClean="0">
                <a:latin typeface="Liberation Sans" panose="020B0604020202020204" pitchFamily="34" charset="0"/>
              </a:rPr>
              <a:t>figures </a:t>
            </a:r>
            <a:r>
              <a:rPr lang="en-US" sz="2200" dirty="0">
                <a:latin typeface="Liberation Sans" panose="020B0604020202020204" pitchFamily="34" charset="0"/>
              </a:rPr>
              <a:t>to be </a:t>
            </a:r>
            <a:r>
              <a:rPr lang="en-US" sz="2200" dirty="0" smtClean="0">
                <a:latin typeface="Liberation Sans" panose="020B0604020202020204" pitchFamily="34" charset="0"/>
              </a:rPr>
              <a:t>added or </a:t>
            </a:r>
            <a:r>
              <a:rPr lang="en-US" sz="2200" dirty="0">
                <a:latin typeface="Liberation Sans" panose="020B0604020202020204" pitchFamily="34" charset="0"/>
              </a:rPr>
              <a:t>subtracted. </a:t>
            </a:r>
            <a:endParaRPr lang="en-US" sz="2200" dirty="0" smtClean="0">
              <a:latin typeface="Liberation Sans" panose="020B0604020202020204" pitchFamily="34" charset="0"/>
            </a:endParaRPr>
          </a:p>
          <a:p>
            <a:pPr marL="693738" algn="l">
              <a:lnSpc>
                <a:spcPct val="120000"/>
              </a:lnSpc>
              <a:spcBef>
                <a:spcPts val="1200"/>
              </a:spcBef>
              <a:buClr>
                <a:srgbClr val="CC0000"/>
              </a:buClr>
              <a:buSzPct val="80000"/>
              <a:buFont typeface="Wingdings" pitchFamily="2" charset="2"/>
              <a:buChar char="u"/>
            </a:pPr>
            <a:r>
              <a:rPr lang="en-US" sz="2200" dirty="0" smtClean="0">
                <a:latin typeface="Liberation Sans" panose="020B0604020202020204" pitchFamily="34" charset="0"/>
              </a:rPr>
              <a:t>Totals </a:t>
            </a:r>
            <a:r>
              <a:rPr lang="en-US" sz="2200" dirty="0">
                <a:latin typeface="Liberation Sans" panose="020B0604020202020204" pitchFamily="34" charset="0"/>
              </a:rPr>
              <a:t>are </a:t>
            </a:r>
            <a:r>
              <a:rPr lang="en-US" sz="2200" dirty="0" smtClean="0">
                <a:latin typeface="Liberation Sans" panose="020B0604020202020204" pitchFamily="34" charset="0"/>
              </a:rPr>
              <a:t>double-underlined.</a:t>
            </a:r>
            <a:endParaRPr lang="en-US" altLang="en-US" sz="2200" dirty="0">
              <a:latin typeface="Liberation Sans" panose="020B0604020202020204" pitchFamily="34" charset="0"/>
            </a:endParaRPr>
          </a:p>
        </p:txBody>
      </p:sp>
      <p:sp>
        <p:nvSpPr>
          <p:cNvPr id="20485"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smtClean="0">
                <a:solidFill>
                  <a:srgbClr val="CC0000"/>
                </a:solidFill>
                <a:latin typeface="Liberation Sans" panose="020B0604020202020204" pitchFamily="34" charset="0"/>
              </a:rPr>
              <a:t>Currency Signs and Underlining</a:t>
            </a:r>
            <a:endParaRPr lang="en-US" altLang="en-US" sz="3200" b="1" dirty="0">
              <a:solidFill>
                <a:srgbClr val="CC0000"/>
              </a:solidFill>
              <a:latin typeface="Liberation Sans" panose="020B0604020202020204" pitchFamily="34" charset="0"/>
            </a:endParaRPr>
          </a:p>
        </p:txBody>
      </p:sp>
      <p:sp>
        <p:nvSpPr>
          <p:cNvPr id="20486"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55733656"/>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484496" y="465468"/>
            <a:ext cx="3657600" cy="560388"/>
          </a:xfrm>
          <a:prstGeom prst="rect">
            <a:avLst/>
          </a:prstGeom>
          <a:noFill/>
          <a:ln>
            <a:noFill/>
          </a:ln>
          <a:effectLst/>
        </p:spPr>
        <p:txBody>
          <a:bodyPr lIns="90488" tIns="44450" rIns="90488" bIns="44450" anchor="ctr" anchorCtr="0"/>
          <a:lstStyle/>
          <a:p>
            <a:pPr algn="l"/>
            <a:r>
              <a:rPr lang="en-US" altLang="en-US" sz="2800" b="1" i="0" dirty="0" smtClean="0">
                <a:solidFill>
                  <a:srgbClr val="660066"/>
                </a:solidFill>
                <a:latin typeface="Liberation Sans" panose="020B0604020202020204" pitchFamily="34" charset="0"/>
              </a:rPr>
              <a:t>INVESTOR INSIGHT</a:t>
            </a:r>
            <a:endParaRPr lang="en-US" altLang="en-US" sz="2800" b="1" i="0" dirty="0">
              <a:solidFill>
                <a:srgbClr val="660066"/>
              </a:solidFill>
              <a:latin typeface="Liberation Sans" panose="020B0604020202020204" pitchFamily="34" charset="0"/>
            </a:endParaRPr>
          </a:p>
        </p:txBody>
      </p:sp>
      <p:sp>
        <p:nvSpPr>
          <p:cNvPr id="2" name="Rectangle 1"/>
          <p:cNvSpPr/>
          <p:nvPr/>
        </p:nvSpPr>
        <p:spPr>
          <a:xfrm>
            <a:off x="484496" y="1187644"/>
            <a:ext cx="8153400" cy="4299639"/>
          </a:xfrm>
          <a:prstGeom prst="rect">
            <a:avLst/>
          </a:prstGeom>
        </p:spPr>
        <p:txBody>
          <a:bodyPr wrap="square">
            <a:spAutoFit/>
          </a:bodyPr>
          <a:lstStyle/>
          <a:p>
            <a:pPr algn="just">
              <a:lnSpc>
                <a:spcPct val="110000"/>
              </a:lnSpc>
              <a:spcBef>
                <a:spcPts val="600"/>
              </a:spcBef>
            </a:pPr>
            <a:r>
              <a:rPr lang="en-US" sz="2200" dirty="0" smtClean="0">
                <a:latin typeface="Liberation Sans" panose="020B0604020202020204" pitchFamily="34" charset="0"/>
              </a:rPr>
              <a:t>Recently</a:t>
            </a:r>
            <a:r>
              <a:rPr lang="en-US" sz="2200" dirty="0">
                <a:latin typeface="Liberation Sans" panose="020B0604020202020204" pitchFamily="34" charset="0"/>
              </a:rPr>
              <a:t>, the German </a:t>
            </a:r>
            <a:r>
              <a:rPr lang="en-US" sz="2200" dirty="0" smtClean="0">
                <a:latin typeface="Liberation Sans" panose="020B0604020202020204" pitchFamily="34" charset="0"/>
              </a:rPr>
              <a:t>Finance minister</a:t>
            </a:r>
            <a:r>
              <a:rPr lang="en-US" sz="2200" dirty="0">
                <a:latin typeface="Liberation Sans" panose="020B0604020202020204" pitchFamily="34" charset="0"/>
              </a:rPr>
              <a:t>, Wolfgang Schauble</a:t>
            </a:r>
            <a:r>
              <a:rPr lang="en-US" sz="2200" dirty="0" smtClean="0">
                <a:latin typeface="Liberation Sans" panose="020B0604020202020204" pitchFamily="34" charset="0"/>
              </a:rPr>
              <a:t>, said </a:t>
            </a:r>
            <a:r>
              <a:rPr lang="en-US" sz="2200" dirty="0">
                <a:latin typeface="Liberation Sans" panose="020B0604020202020204" pitchFamily="34" charset="0"/>
              </a:rPr>
              <a:t>that “statistical </a:t>
            </a:r>
            <a:r>
              <a:rPr lang="en-US" sz="2200" dirty="0" smtClean="0">
                <a:latin typeface="Liberation Sans" panose="020B0604020202020204" pitchFamily="34" charset="0"/>
              </a:rPr>
              <a:t>and communication </a:t>
            </a:r>
            <a:r>
              <a:rPr lang="en-US" sz="2200" dirty="0">
                <a:latin typeface="Liberation Sans" panose="020B0604020202020204" pitchFamily="34" charset="0"/>
              </a:rPr>
              <a:t>problems</a:t>
            </a:r>
            <a:r>
              <a:rPr lang="en-US" sz="2200" dirty="0" smtClean="0">
                <a:latin typeface="Liberation Sans" panose="020B0604020202020204" pitchFamily="34" charset="0"/>
              </a:rPr>
              <a:t>” were </a:t>
            </a:r>
            <a:r>
              <a:rPr lang="en-US" sz="2200" dirty="0">
                <a:latin typeface="Liberation Sans" panose="020B0604020202020204" pitchFamily="34" charset="0"/>
              </a:rPr>
              <a:t>to blame for a €</a:t>
            </a:r>
            <a:r>
              <a:rPr lang="en-US" sz="2200" dirty="0" smtClean="0">
                <a:latin typeface="Liberation Sans" panose="020B0604020202020204" pitchFamily="34" charset="0"/>
              </a:rPr>
              <a:t>55.5 billion </a:t>
            </a:r>
            <a:r>
              <a:rPr lang="en-US" sz="2200" dirty="0">
                <a:latin typeface="Liberation Sans" panose="020B0604020202020204" pitchFamily="34" charset="0"/>
              </a:rPr>
              <a:t>error in the accounts </a:t>
            </a:r>
            <a:r>
              <a:rPr lang="en-US" sz="2200" dirty="0" smtClean="0">
                <a:latin typeface="Liberation Sans" panose="020B0604020202020204" pitchFamily="34" charset="0"/>
              </a:rPr>
              <a:t>of nationalized </a:t>
            </a:r>
            <a:r>
              <a:rPr lang="en-US" sz="2200" dirty="0">
                <a:latin typeface="Liberation Sans" panose="020B0604020202020204" pitchFamily="34" charset="0"/>
              </a:rPr>
              <a:t>property </a:t>
            </a:r>
            <a:r>
              <a:rPr lang="en-US" sz="2200" dirty="0" smtClean="0">
                <a:latin typeface="Liberation Sans" panose="020B0604020202020204" pitchFamily="34" charset="0"/>
              </a:rPr>
              <a:t>lender </a:t>
            </a:r>
            <a:r>
              <a:rPr lang="en-US" sz="2200" b="1" dirty="0" smtClean="0">
                <a:solidFill>
                  <a:srgbClr val="CC0000"/>
                </a:solidFill>
                <a:latin typeface="Liberation Sans" panose="020B0604020202020204" pitchFamily="34" charset="0"/>
              </a:rPr>
              <a:t>Hypo </a:t>
            </a:r>
            <a:r>
              <a:rPr lang="en-US" sz="2200" b="1" dirty="0">
                <a:solidFill>
                  <a:srgbClr val="CC0000"/>
                </a:solidFill>
                <a:latin typeface="Liberation Sans" panose="020B0604020202020204" pitchFamily="34" charset="0"/>
              </a:rPr>
              <a:t>Real Estate </a:t>
            </a:r>
            <a:r>
              <a:rPr lang="en-US" sz="2200" b="1" dirty="0" smtClean="0">
                <a:solidFill>
                  <a:srgbClr val="CC0000"/>
                </a:solidFill>
                <a:latin typeface="Liberation Sans" panose="020B0604020202020204" pitchFamily="34" charset="0"/>
              </a:rPr>
              <a:t>Holding </a:t>
            </a:r>
            <a:r>
              <a:rPr lang="en-US" sz="2200" dirty="0" smtClean="0">
                <a:latin typeface="Liberation Sans" panose="020B0604020202020204" pitchFamily="34" charset="0"/>
              </a:rPr>
              <a:t>(</a:t>
            </a:r>
            <a:r>
              <a:rPr lang="en-US" sz="2200" dirty="0">
                <a:latin typeface="Liberation Sans" panose="020B0604020202020204" pitchFamily="34" charset="0"/>
              </a:rPr>
              <a:t>DEU). Mr. Schauble </a:t>
            </a:r>
            <a:r>
              <a:rPr lang="en-US" sz="2200" dirty="0" smtClean="0">
                <a:latin typeface="Liberation Sans" panose="020B0604020202020204" pitchFamily="34" charset="0"/>
              </a:rPr>
              <a:t>referred to </a:t>
            </a:r>
            <a:r>
              <a:rPr lang="en-US" sz="2200" dirty="0">
                <a:latin typeface="Liberation Sans" panose="020B0604020202020204" pitchFamily="34" charset="0"/>
              </a:rPr>
              <a:t>the error as “an </a:t>
            </a:r>
            <a:r>
              <a:rPr lang="en-US" sz="2200" dirty="0" smtClean="0">
                <a:latin typeface="Liberation Sans" panose="020B0604020202020204" pitchFamily="34" charset="0"/>
              </a:rPr>
              <a:t>annoying mistake</a:t>
            </a:r>
            <a:r>
              <a:rPr lang="en-US" sz="2200" dirty="0">
                <a:latin typeface="Liberation Sans" panose="020B0604020202020204" pitchFamily="34" charset="0"/>
              </a:rPr>
              <a:t>.” This seems to </a:t>
            </a:r>
            <a:r>
              <a:rPr lang="en-US" sz="2200" dirty="0" smtClean="0">
                <a:latin typeface="Liberation Sans" panose="020B0604020202020204" pitchFamily="34" charset="0"/>
              </a:rPr>
              <a:t>be a </a:t>
            </a:r>
            <a:r>
              <a:rPr lang="en-US" sz="2200" dirty="0">
                <a:latin typeface="Liberation Sans" panose="020B0604020202020204" pitchFamily="34" charset="0"/>
              </a:rPr>
              <a:t>considerable </a:t>
            </a:r>
            <a:r>
              <a:rPr lang="en-US" sz="2200" dirty="0" smtClean="0">
                <a:latin typeface="Liberation Sans" panose="020B0604020202020204" pitchFamily="34" charset="0"/>
              </a:rPr>
              <a:t>understatement considering </a:t>
            </a:r>
            <a:r>
              <a:rPr lang="en-US" sz="2200" dirty="0">
                <a:latin typeface="Liberation Sans" panose="020B0604020202020204" pitchFamily="34" charset="0"/>
              </a:rPr>
              <a:t>that </a:t>
            </a:r>
            <a:r>
              <a:rPr lang="en-US" sz="2200" dirty="0" smtClean="0">
                <a:latin typeface="Liberation Sans" panose="020B0604020202020204" pitchFamily="34" charset="0"/>
              </a:rPr>
              <a:t>the error </a:t>
            </a:r>
            <a:r>
              <a:rPr lang="en-US" sz="2200" dirty="0">
                <a:latin typeface="Liberation Sans" panose="020B0604020202020204" pitchFamily="34" charset="0"/>
              </a:rPr>
              <a:t>represented 2.6% </a:t>
            </a:r>
            <a:r>
              <a:rPr lang="en-US" sz="2200" dirty="0" smtClean="0">
                <a:latin typeface="Liberation Sans" panose="020B0604020202020204" pitchFamily="34" charset="0"/>
              </a:rPr>
              <a:t>of the </a:t>
            </a:r>
            <a:r>
              <a:rPr lang="en-US" sz="2200" dirty="0">
                <a:latin typeface="Liberation Sans" panose="020B0604020202020204" pitchFamily="34" charset="0"/>
              </a:rPr>
              <a:t>German gross domestic product. Since the bank </a:t>
            </a:r>
            <a:r>
              <a:rPr lang="en-US" sz="2200" dirty="0" smtClean="0">
                <a:latin typeface="Liberation Sans" panose="020B0604020202020204" pitchFamily="34" charset="0"/>
              </a:rPr>
              <a:t>had been </a:t>
            </a:r>
            <a:r>
              <a:rPr lang="en-US" sz="2200" dirty="0">
                <a:latin typeface="Liberation Sans" panose="020B0604020202020204" pitchFamily="34" charset="0"/>
              </a:rPr>
              <a:t>previously taken over by the German government</a:t>
            </a:r>
            <a:r>
              <a:rPr lang="en-US" sz="2200" dirty="0" smtClean="0">
                <a:latin typeface="Liberation Sans" panose="020B0604020202020204" pitchFamily="34" charset="0"/>
              </a:rPr>
              <a:t>, the </a:t>
            </a:r>
            <a:r>
              <a:rPr lang="en-US" sz="2200" dirty="0">
                <a:latin typeface="Liberation Sans" panose="020B0604020202020204" pitchFamily="34" charset="0"/>
              </a:rPr>
              <a:t>error had resulted in an overstatement of the </a:t>
            </a:r>
            <a:r>
              <a:rPr lang="en-US" sz="2200" dirty="0" smtClean="0">
                <a:latin typeface="Liberation Sans" panose="020B0604020202020204" pitchFamily="34" charset="0"/>
              </a:rPr>
              <a:t>federal debt </a:t>
            </a:r>
            <a:r>
              <a:rPr lang="en-US" sz="2200" dirty="0">
                <a:latin typeface="Liberation Sans" panose="020B0604020202020204" pitchFamily="34" charset="0"/>
              </a:rPr>
              <a:t>of €55.5 billion.)</a:t>
            </a:r>
          </a:p>
          <a:p>
            <a:pPr algn="just">
              <a:lnSpc>
                <a:spcPct val="110000"/>
              </a:lnSpc>
              <a:spcBef>
                <a:spcPts val="600"/>
              </a:spcBef>
            </a:pPr>
            <a:r>
              <a:rPr lang="en-US" sz="2200" dirty="0">
                <a:latin typeface="Liberation Sans" panose="020B0604020202020204" pitchFamily="34" charset="0"/>
              </a:rPr>
              <a:t>How could this error have occurred?</a:t>
            </a:r>
          </a:p>
        </p:txBody>
      </p:sp>
      <p:sp>
        <p:nvSpPr>
          <p:cNvPr id="4" name="Rectangle 3"/>
          <p:cNvSpPr>
            <a:spLocks noChangeArrowheads="1"/>
          </p:cNvSpPr>
          <p:nvPr/>
        </p:nvSpPr>
        <p:spPr bwMode="auto">
          <a:xfrm>
            <a:off x="4218296" y="465468"/>
            <a:ext cx="4011304" cy="560388"/>
          </a:xfrm>
          <a:prstGeom prst="rect">
            <a:avLst/>
          </a:prstGeom>
          <a:noFill/>
          <a:ln>
            <a:noFill/>
          </a:ln>
          <a:effectLst/>
        </p:spPr>
        <p:txBody>
          <a:bodyPr lIns="90488" tIns="44450" rIns="90488" bIns="44450" anchor="ctr" anchorCtr="0"/>
          <a:lstStyle/>
          <a:p>
            <a:pPr marL="53975" algn="l"/>
            <a:r>
              <a:rPr lang="en-US" altLang="en-US" b="1" i="0" dirty="0" smtClean="0">
                <a:latin typeface="Liberation Sans" panose="020B0604020202020204" pitchFamily="34" charset="0"/>
              </a:rPr>
              <a:t>Why Accuracy Matters</a:t>
            </a:r>
            <a:endParaRPr lang="en-US" altLang="en-US" b="1" i="0" dirty="0">
              <a:latin typeface="Liberation Sans" panose="020B0604020202020204" pitchFamily="34" charset="0"/>
            </a:endParaRPr>
          </a:p>
        </p:txBody>
      </p:sp>
      <p:sp>
        <p:nvSpPr>
          <p:cNvPr id="9" name="Rectangle 8"/>
          <p:cNvSpPr/>
          <p:nvPr/>
        </p:nvSpPr>
        <p:spPr bwMode="auto">
          <a:xfrm>
            <a:off x="332096" y="353704"/>
            <a:ext cx="8458200" cy="5208896"/>
          </a:xfrm>
          <a:prstGeom prst="rect">
            <a:avLst/>
          </a:prstGeom>
          <a:noFill/>
          <a:ln w="28575" cap="sq" cmpd="sng" algn="ctr">
            <a:solidFill>
              <a:srgbClr val="5F5F5F"/>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0" name="Rectangle 9"/>
          <p:cNvSpPr/>
          <p:nvPr/>
        </p:nvSpPr>
        <p:spPr bwMode="auto">
          <a:xfrm>
            <a:off x="318448" y="5562600"/>
            <a:ext cx="8476488" cy="161358"/>
          </a:xfrm>
          <a:prstGeom prst="rect">
            <a:avLst/>
          </a:prstGeom>
          <a:solidFill>
            <a:srgbClr val="660066"/>
          </a:solidFill>
          <a:ln w="12700" cap="sq"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Comic Sans MS" pitchFamily="66" charset="0"/>
            </a:endParaRPr>
          </a:p>
        </p:txBody>
      </p:sp>
      <p:sp>
        <p:nvSpPr>
          <p:cNvPr id="11"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1907442670"/>
      </p:ext>
    </p:extLst>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Text Box 2"/>
          <p:cNvSpPr txBox="1">
            <a:spLocks noChangeArrowheads="1"/>
          </p:cNvSpPr>
          <p:nvPr/>
        </p:nvSpPr>
        <p:spPr bwMode="auto">
          <a:xfrm>
            <a:off x="533400" y="1905000"/>
            <a:ext cx="7696200" cy="36009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sz="2400">
                <a:solidFill>
                  <a:schemeClr val="tx1"/>
                </a:solidFill>
                <a:latin typeface="Times New Roman" pitchFamily="18" charset="0"/>
              </a:defRPr>
            </a:lvl1pPr>
            <a:lvl2pPr marL="690563" indent="-457200" algn="l">
              <a:defRPr sz="2400">
                <a:solidFill>
                  <a:schemeClr val="tx1"/>
                </a:solidFill>
                <a:latin typeface="Times New Roman" pitchFamily="18" charset="0"/>
              </a:defRPr>
            </a:lvl2pPr>
            <a:lvl3pPr marL="1600200" indent="-457200" algn="l">
              <a:defRPr sz="2400">
                <a:solidFill>
                  <a:schemeClr val="tx1"/>
                </a:solidFill>
                <a:latin typeface="Times New Roman" pitchFamily="18" charset="0"/>
              </a:defRPr>
            </a:lvl3pPr>
            <a:lvl4pPr marL="2171700" indent="-457200" algn="l">
              <a:defRPr sz="2400">
                <a:solidFill>
                  <a:schemeClr val="tx1"/>
                </a:solidFill>
                <a:latin typeface="Times New Roman" pitchFamily="18" charset="0"/>
              </a:defRPr>
            </a:lvl4pPr>
            <a:lvl5pPr marL="2743200" indent="-457200" algn="l">
              <a:defRPr sz="2400">
                <a:solidFill>
                  <a:schemeClr val="tx1"/>
                </a:solidFill>
                <a:latin typeface="Times New Roman" pitchFamily="18" charset="0"/>
              </a:defRPr>
            </a:lvl5pPr>
            <a:lvl6pPr marL="3200400" indent="-457200" eaLnBrk="0" fontAlgn="base" hangingPunct="0">
              <a:spcBef>
                <a:spcPct val="0"/>
              </a:spcBef>
              <a:spcAft>
                <a:spcPct val="0"/>
              </a:spcAft>
              <a:defRPr sz="2400">
                <a:solidFill>
                  <a:schemeClr val="tx1"/>
                </a:solidFill>
                <a:latin typeface="Times New Roman" pitchFamily="18" charset="0"/>
              </a:defRPr>
            </a:lvl6pPr>
            <a:lvl7pPr marL="3657600" indent="-457200" eaLnBrk="0" fontAlgn="base" hangingPunct="0">
              <a:spcBef>
                <a:spcPct val="0"/>
              </a:spcBef>
              <a:spcAft>
                <a:spcPct val="0"/>
              </a:spcAft>
              <a:defRPr sz="2400">
                <a:solidFill>
                  <a:schemeClr val="tx1"/>
                </a:solidFill>
                <a:latin typeface="Times New Roman" pitchFamily="18" charset="0"/>
              </a:defRPr>
            </a:lvl7pPr>
            <a:lvl8pPr marL="4114800" indent="-457200" eaLnBrk="0" fontAlgn="base" hangingPunct="0">
              <a:spcBef>
                <a:spcPct val="0"/>
              </a:spcBef>
              <a:spcAft>
                <a:spcPct val="0"/>
              </a:spcAft>
              <a:defRPr sz="2400">
                <a:solidFill>
                  <a:schemeClr val="tx1"/>
                </a:solidFill>
                <a:latin typeface="Times New Roman" pitchFamily="18" charset="0"/>
              </a:defRPr>
            </a:lvl8pPr>
            <a:lvl9pPr marL="4572000" indent="-457200" eaLnBrk="0" fontAlgn="base" hangingPunct="0">
              <a:spcBef>
                <a:spcPct val="0"/>
              </a:spcBef>
              <a:spcAft>
                <a:spcPct val="0"/>
              </a:spcAft>
              <a:defRPr sz="2400">
                <a:solidFill>
                  <a:schemeClr val="tx1"/>
                </a:solidFill>
                <a:latin typeface="Times New Roman" pitchFamily="18" charset="0"/>
              </a:defRPr>
            </a:lvl9pPr>
          </a:lstStyle>
          <a:p>
            <a:pPr>
              <a:lnSpc>
                <a:spcPct val="125000"/>
              </a:lnSpc>
              <a:spcBef>
                <a:spcPct val="50000"/>
              </a:spcBef>
              <a:buSzPct val="80000"/>
            </a:pPr>
            <a:r>
              <a:rPr lang="en-US" altLang="en-US" b="1" dirty="0">
                <a:solidFill>
                  <a:schemeClr val="tx2">
                    <a:lumMod val="75000"/>
                  </a:schemeClr>
                </a:solidFill>
                <a:latin typeface="Liberation Sans" panose="020B0604020202020204" pitchFamily="34" charset="0"/>
              </a:rPr>
              <a:t>Double-entry system</a:t>
            </a:r>
          </a:p>
          <a:p>
            <a:pPr lvl="1">
              <a:lnSpc>
                <a:spcPct val="125000"/>
              </a:lnSpc>
              <a:spcBef>
                <a:spcPct val="50000"/>
              </a:spcBef>
              <a:buClr>
                <a:srgbClr val="CC0000"/>
              </a:buClr>
              <a:buSzPct val="80000"/>
              <a:buFont typeface="Wingdings" pitchFamily="2" charset="2"/>
              <a:buChar char="u"/>
            </a:pPr>
            <a:r>
              <a:rPr lang="en-US" altLang="en-US" sz="2200" dirty="0">
                <a:latin typeface="Liberation Sans" panose="020B0604020202020204" pitchFamily="34" charset="0"/>
              </a:rPr>
              <a:t>Each transaction must affect two or more </a:t>
            </a:r>
            <a:endParaRPr lang="en-US" altLang="en-US" sz="2200" dirty="0" smtClean="0">
              <a:latin typeface="Liberation Sans" panose="020B0604020202020204" pitchFamily="34" charset="0"/>
            </a:endParaRPr>
          </a:p>
          <a:p>
            <a:pPr marL="684213" lvl="1" indent="0">
              <a:lnSpc>
                <a:spcPct val="125000"/>
              </a:lnSpc>
              <a:spcBef>
                <a:spcPts val="0"/>
              </a:spcBef>
              <a:buClr>
                <a:srgbClr val="CC0000"/>
              </a:buClr>
              <a:buSzPct val="80000"/>
            </a:pPr>
            <a:r>
              <a:rPr lang="en-US" altLang="en-US" sz="2200" dirty="0" smtClean="0">
                <a:latin typeface="Liberation Sans" panose="020B0604020202020204" pitchFamily="34" charset="0"/>
              </a:rPr>
              <a:t>accounts </a:t>
            </a:r>
            <a:r>
              <a:rPr lang="en-US" altLang="en-US" sz="2200" dirty="0">
                <a:latin typeface="Liberation Sans" panose="020B0604020202020204" pitchFamily="34" charset="0"/>
              </a:rPr>
              <a:t>to keep the basic accounting </a:t>
            </a:r>
            <a:endParaRPr lang="en-US" altLang="en-US" sz="2200" dirty="0" smtClean="0">
              <a:latin typeface="Liberation Sans" panose="020B0604020202020204" pitchFamily="34" charset="0"/>
            </a:endParaRPr>
          </a:p>
          <a:p>
            <a:pPr marL="684213" lvl="1" indent="0">
              <a:lnSpc>
                <a:spcPct val="125000"/>
              </a:lnSpc>
              <a:spcBef>
                <a:spcPts val="0"/>
              </a:spcBef>
              <a:buClr>
                <a:srgbClr val="CC0000"/>
              </a:buClr>
              <a:buSzPct val="80000"/>
            </a:pPr>
            <a:r>
              <a:rPr lang="en-US" altLang="en-US" sz="2200" dirty="0" smtClean="0">
                <a:latin typeface="Liberation Sans" panose="020B0604020202020204" pitchFamily="34" charset="0"/>
              </a:rPr>
              <a:t>equation </a:t>
            </a:r>
            <a:r>
              <a:rPr lang="en-US" altLang="en-US" sz="2200" dirty="0">
                <a:latin typeface="Liberation Sans" panose="020B0604020202020204" pitchFamily="34" charset="0"/>
              </a:rPr>
              <a:t>in balance.</a:t>
            </a:r>
          </a:p>
          <a:p>
            <a:pPr lvl="1">
              <a:lnSpc>
                <a:spcPct val="125000"/>
              </a:lnSpc>
              <a:spcBef>
                <a:spcPct val="50000"/>
              </a:spcBef>
              <a:buClr>
                <a:srgbClr val="CC0000"/>
              </a:buClr>
              <a:buSzPct val="80000"/>
              <a:buFont typeface="Wingdings" pitchFamily="2" charset="2"/>
              <a:buChar char="u"/>
            </a:pPr>
            <a:r>
              <a:rPr lang="en-US" altLang="en-US" sz="2200" dirty="0">
                <a:latin typeface="Liberation Sans" panose="020B0604020202020204" pitchFamily="34" charset="0"/>
              </a:rPr>
              <a:t>Recording done by debiting at least one account and crediting </a:t>
            </a:r>
            <a:r>
              <a:rPr lang="en-US" altLang="en-US" sz="2200" dirty="0" smtClean="0">
                <a:latin typeface="Liberation Sans" panose="020B0604020202020204" pitchFamily="34" charset="0"/>
              </a:rPr>
              <a:t>at least one other account.</a:t>
            </a:r>
            <a:endParaRPr lang="en-US" altLang="en-US" sz="2200" dirty="0">
              <a:latin typeface="Liberation Sans" panose="020B0604020202020204" pitchFamily="34" charset="0"/>
            </a:endParaRPr>
          </a:p>
          <a:p>
            <a:pPr lvl="1">
              <a:lnSpc>
                <a:spcPct val="125000"/>
              </a:lnSpc>
              <a:spcBef>
                <a:spcPct val="50000"/>
              </a:spcBef>
              <a:buClr>
                <a:srgbClr val="CC0000"/>
              </a:buClr>
              <a:buSzPct val="80000"/>
              <a:buFont typeface="Wingdings" pitchFamily="2" charset="2"/>
              <a:buChar char="u"/>
            </a:pPr>
            <a:r>
              <a:rPr lang="en-US" altLang="en-US" sz="2200" b="1" dirty="0">
                <a:latin typeface="Liberation Sans" panose="020B0604020202020204" pitchFamily="34" charset="0"/>
              </a:rPr>
              <a:t>DEBITS must equal CREDITS</a:t>
            </a:r>
            <a:r>
              <a:rPr lang="en-US" altLang="en-US" sz="2200" dirty="0">
                <a:latin typeface="Liberation Sans" panose="020B0604020202020204" pitchFamily="34" charset="0"/>
              </a:rPr>
              <a:t>.</a:t>
            </a:r>
          </a:p>
        </p:txBody>
      </p:sp>
      <p:sp>
        <p:nvSpPr>
          <p:cNvPr id="514055" name="Rectangle 7"/>
          <p:cNvSpPr>
            <a:spLocks noChangeArrowheads="1"/>
          </p:cNvSpPr>
          <p:nvPr/>
        </p:nvSpPr>
        <p:spPr bwMode="auto">
          <a:xfrm>
            <a:off x="533400" y="1295400"/>
            <a:ext cx="8001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buSzPct val="80000"/>
            </a:pPr>
            <a:r>
              <a:rPr lang="en-US" altLang="en-US" sz="2700" b="1" dirty="0" smtClean="0">
                <a:solidFill>
                  <a:srgbClr val="006600"/>
                </a:solidFill>
                <a:latin typeface="Liberation Sans" panose="020B0604020202020204" pitchFamily="34" charset="0"/>
              </a:rPr>
              <a:t>DEBIT AND CREDIT PROCEDURES</a:t>
            </a:r>
            <a:endParaRPr lang="en-US" altLang="en-US" sz="2700" b="1" dirty="0">
              <a:solidFill>
                <a:srgbClr val="006600"/>
              </a:solidFill>
              <a:latin typeface="Liberation Sans" panose="020B0604020202020204" pitchFamily="34" charset="0"/>
            </a:endParaRPr>
          </a:p>
        </p:txBody>
      </p:sp>
      <p:sp>
        <p:nvSpPr>
          <p:cNvPr id="8"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
        <p:nvSpPr>
          <p:cNvPr id="7" name="Rectangle 6"/>
          <p:cNvSpPr/>
          <p:nvPr/>
        </p:nvSpPr>
        <p:spPr>
          <a:xfrm>
            <a:off x="6987223" y="1039504"/>
            <a:ext cx="2004377" cy="2185214"/>
          </a:xfrm>
          <a:prstGeom prst="rect">
            <a:avLst/>
          </a:prstGeom>
        </p:spPr>
        <p:txBody>
          <a:bodyPr wrap="square">
            <a:spAutoFit/>
          </a:bodyPr>
          <a:lstStyle/>
          <a:p>
            <a:pPr algn="l"/>
            <a:r>
              <a:rPr lang="en-US" sz="2000" b="1" dirty="0">
                <a:solidFill>
                  <a:srgbClr val="FF3300"/>
                </a:solidFill>
                <a:latin typeface="Liberation Sans" panose="020B0604020202020204" pitchFamily="34" charset="0"/>
              </a:rPr>
              <a:t>Learning Objective </a:t>
            </a:r>
            <a:r>
              <a:rPr lang="en-US" sz="2000" b="1" dirty="0" smtClean="0">
                <a:solidFill>
                  <a:srgbClr val="FF3300"/>
                </a:solidFill>
                <a:latin typeface="Liberation Sans" panose="020B0604020202020204" pitchFamily="34" charset="0"/>
              </a:rPr>
              <a:t>2  </a:t>
            </a:r>
            <a:r>
              <a:rPr lang="en-US" sz="1600" b="1" dirty="0" smtClean="0">
                <a:latin typeface="Liberation Sans" panose="020B0604020202020204" pitchFamily="34" charset="0"/>
              </a:rPr>
              <a:t>Define </a:t>
            </a:r>
            <a:r>
              <a:rPr lang="en-US" sz="1600" b="1" dirty="0">
                <a:latin typeface="Liberation Sans" panose="020B0604020202020204" pitchFamily="34" charset="0"/>
              </a:rPr>
              <a:t>debits and </a:t>
            </a:r>
            <a:r>
              <a:rPr lang="en-US" sz="1600" b="1" dirty="0" smtClean="0">
                <a:latin typeface="Liberation Sans" panose="020B0604020202020204" pitchFamily="34" charset="0"/>
              </a:rPr>
              <a:t>credits and </a:t>
            </a:r>
            <a:r>
              <a:rPr lang="en-US" sz="1600" b="1" dirty="0">
                <a:latin typeface="Liberation Sans" panose="020B0604020202020204" pitchFamily="34" charset="0"/>
              </a:rPr>
              <a:t>explain their </a:t>
            </a:r>
            <a:r>
              <a:rPr lang="en-US" sz="1600" b="1" dirty="0" smtClean="0">
                <a:latin typeface="Liberation Sans" panose="020B0604020202020204" pitchFamily="34" charset="0"/>
              </a:rPr>
              <a:t>use in </a:t>
            </a:r>
            <a:r>
              <a:rPr lang="en-US" sz="1600" b="1" dirty="0">
                <a:latin typeface="Liberation Sans" panose="020B0604020202020204" pitchFamily="34" charset="0"/>
              </a:rPr>
              <a:t>recording </a:t>
            </a:r>
            <a:r>
              <a:rPr lang="en-US" sz="1600" b="1" dirty="0" smtClean="0">
                <a:latin typeface="Liberation Sans" panose="020B0604020202020204" pitchFamily="34" charset="0"/>
              </a:rPr>
              <a:t>business transactions.</a:t>
            </a:r>
            <a:endParaRPr lang="en-US" sz="1600" b="1" dirty="0">
              <a:latin typeface="Liberation Sans" panose="020B0604020202020204" pitchFamily="34" charset="0"/>
            </a:endParaRPr>
          </a:p>
        </p:txBody>
      </p:sp>
      <p:cxnSp>
        <p:nvCxnSpPr>
          <p:cNvPr id="10" name="Straight Connector 9"/>
          <p:cNvCxnSpPr/>
          <p:nvPr/>
        </p:nvCxnSpPr>
        <p:spPr bwMode="auto">
          <a:xfrm>
            <a:off x="6858000" y="976952"/>
            <a:ext cx="0" cy="2147248"/>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1233197185"/>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04" y="1327875"/>
            <a:ext cx="8577217" cy="2808533"/>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sp>
        <p:nvSpPr>
          <p:cNvPr id="11" name="TextBox 10"/>
          <p:cNvSpPr txBox="1"/>
          <p:nvPr/>
        </p:nvSpPr>
        <p:spPr>
          <a:xfrm>
            <a:off x="277504" y="397171"/>
            <a:ext cx="8577217"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r>
              <a:rPr lang="en-US" altLang="en-US" dirty="0" smtClean="0">
                <a:solidFill>
                  <a:schemeClr val="accent3"/>
                </a:solidFill>
              </a:rPr>
              <a:t>&gt;</a:t>
            </a:r>
            <a:endParaRPr lang="en-US" altLang="en-US" dirty="0">
              <a:solidFill>
                <a:schemeClr val="accent3"/>
              </a:solidFill>
            </a:endParaRPr>
          </a:p>
        </p:txBody>
      </p:sp>
      <p:sp>
        <p:nvSpPr>
          <p:cNvPr id="12" name="TextBox 11"/>
          <p:cNvSpPr txBox="1"/>
          <p:nvPr/>
        </p:nvSpPr>
        <p:spPr>
          <a:xfrm>
            <a:off x="1107939" y="397171"/>
            <a:ext cx="1711461" cy="579781"/>
          </a:xfrm>
          <a:prstGeom prst="rect">
            <a:avLst/>
          </a:prstGeom>
          <a:solidFill>
            <a:srgbClr val="FF9900"/>
          </a:solidFill>
          <a:ln w="12700">
            <a:solidFill>
              <a:srgbClr val="777777"/>
            </a:solidFill>
          </a:ln>
        </p:spPr>
        <p:txBody>
          <a:bodyPr wrap="square" lIns="86493" tIns="43247" rIns="86493" bIns="43247" rtlCol="0">
            <a:noAutofit/>
          </a:bodyPr>
          <a:lstStyle>
            <a:defPPr>
              <a:defRPr lang="en-US"/>
            </a:defPPr>
            <a:lvl1pPr marL="231775" algn="l">
              <a:defRPr sz="3200" b="1">
                <a:solidFill>
                  <a:schemeClr val="bg1"/>
                </a:solidFill>
                <a:latin typeface="Liberation Sans" panose="020B0604020202020204" pitchFamily="34" charset="0"/>
              </a:defRPr>
            </a:lvl1pPr>
          </a:lstStyle>
          <a:p>
            <a:r>
              <a:rPr lang="en-US" sz="3100" dirty="0" smtClean="0"/>
              <a:t>DO IT!</a:t>
            </a:r>
            <a:endParaRPr lang="en-US" sz="3100" dirty="0"/>
          </a:p>
        </p:txBody>
      </p:sp>
    </p:spTree>
    <p:extLst>
      <p:ext uri="{BB962C8B-B14F-4D97-AF65-F5344CB8AC3E}">
        <p14:creationId xmlns:p14="http://schemas.microsoft.com/office/powerpoint/2010/main" val="1027731872"/>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smtClean="0">
                <a:solidFill>
                  <a:schemeClr val="bg2"/>
                </a:solidFill>
                <a:latin typeface="Liberation Sans" panose="020B0604020202020204" pitchFamily="34" charset="0"/>
              </a:rPr>
              <a:t>LO 7</a:t>
            </a:r>
            <a:endParaRPr lang="en-US" altLang="en-US" sz="1600" i="1" dirty="0">
              <a:solidFill>
                <a:schemeClr val="bg2"/>
              </a:solidFill>
              <a:latin typeface="Liberation Sans" panose="020B0604020202020204" pitchFamily="34" charset="0"/>
            </a:endParaRPr>
          </a:p>
        </p:txBody>
      </p:sp>
      <p:pic>
        <p:nvPicPr>
          <p:cNvPr id="141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8" y="381000"/>
            <a:ext cx="7979456" cy="591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1315"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12254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2459428"/>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2744892"/>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0553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3601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664980"/>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39424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2472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5520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4843236"/>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5132696"/>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34" y="5390284"/>
            <a:ext cx="8565357"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331" y="5771284"/>
            <a:ext cx="3995803" cy="324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1323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1315"/>
                                        </p:tgtEl>
                                      </p:cBhvr>
                                    </p:animEffect>
                                    <p:set>
                                      <p:cBhvr>
                                        <p:cTn id="7" dur="1" fill="hold">
                                          <p:stCondLst>
                                            <p:cond delay="499"/>
                                          </p:stCondLst>
                                        </p:cTn>
                                        <p:tgtEl>
                                          <p:spTgt spid="1413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5"/>
                                        </p:tgtEl>
                                      </p:cBhvr>
                                    </p:animEffect>
                                    <p:set>
                                      <p:cBhvr>
                                        <p:cTn id="37" dur="1" fill="hold">
                                          <p:stCondLst>
                                            <p:cond delay="499"/>
                                          </p:stCondLst>
                                        </p:cTn>
                                        <p:tgtEl>
                                          <p:spTgt spid="1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8"/>
                                        </p:tgtEl>
                                      </p:cBhvr>
                                    </p:animEffect>
                                    <p:set>
                                      <p:cBhvr>
                                        <p:cTn id="47" dur="1" fill="hold">
                                          <p:stCondLst>
                                            <p:cond delay="499"/>
                                          </p:stCondLst>
                                        </p:cTn>
                                        <p:tgtEl>
                                          <p:spTgt spid="1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20"/>
                                        </p:tgtEl>
                                      </p:cBhvr>
                                    </p:animEffect>
                                    <p:set>
                                      <p:cBhvr>
                                        <p:cTn id="57" dur="1" fill="hold">
                                          <p:stCondLst>
                                            <p:cond delay="499"/>
                                          </p:stCondLst>
                                        </p:cTn>
                                        <p:tgtEl>
                                          <p:spTgt spid="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1"/>
                                        </p:tgtEl>
                                      </p:cBhvr>
                                    </p:animEffect>
                                    <p:set>
                                      <p:cBhvr>
                                        <p:cTn id="62" dur="1" fill="hold">
                                          <p:stCondLst>
                                            <p:cond delay="499"/>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22"/>
                                        </p:tgtEl>
                                      </p:cBhvr>
                                    </p:animEffect>
                                    <p:set>
                                      <p:cBhvr>
                                        <p:cTn id="67"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25908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chemeClr val="hlink"/>
                </a:solidFill>
                <a:latin typeface="Liberation Sans" panose="020B0604020202020204" pitchFamily="34" charset="0"/>
              </a:rPr>
              <a:t>Key Points</a:t>
            </a:r>
          </a:p>
        </p:txBody>
      </p:sp>
      <p:sp>
        <p:nvSpPr>
          <p:cNvPr id="68612" name="Rectangle 3"/>
          <p:cNvSpPr>
            <a:spLocks noChangeArrowheads="1"/>
          </p:cNvSpPr>
          <p:nvPr/>
        </p:nvSpPr>
        <p:spPr bwMode="auto">
          <a:xfrm>
            <a:off x="533399" y="1752600"/>
            <a:ext cx="8321321" cy="481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just">
              <a:lnSpc>
                <a:spcPct val="110000"/>
              </a:lnSpc>
              <a:spcBef>
                <a:spcPts val="0"/>
              </a:spcBef>
              <a:buClr>
                <a:schemeClr val="tx1"/>
              </a:buClr>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Both </a:t>
            </a:r>
            <a:r>
              <a:rPr lang="en-US" sz="1800" b="0" dirty="0">
                <a:solidFill>
                  <a:schemeClr val="tx1"/>
                </a:solidFill>
                <a:latin typeface="Liberation Sans" panose="020B0604020202020204" pitchFamily="34" charset="0"/>
              </a:rPr>
              <a:t>the IASB and FASB go beyond the basic </a:t>
            </a:r>
            <a:endParaRPr lang="en-US" sz="1800" b="0" dirty="0" smtClean="0">
              <a:solidFill>
                <a:schemeClr val="tx1"/>
              </a:solidFill>
              <a:latin typeface="Liberation Sans" panose="020B0604020202020204" pitchFamily="34" charset="0"/>
            </a:endParaRPr>
          </a:p>
          <a:p>
            <a:pPr marL="341313" indent="0" algn="just">
              <a:lnSpc>
                <a:spcPct val="110000"/>
              </a:lnSpc>
              <a:spcBef>
                <a:spcPts val="0"/>
              </a:spcBef>
              <a:buNone/>
            </a:pPr>
            <a:r>
              <a:rPr lang="en-US" sz="1800" b="0" dirty="0" smtClean="0">
                <a:solidFill>
                  <a:schemeClr val="tx1"/>
                </a:solidFill>
                <a:latin typeface="Liberation Sans" panose="020B0604020202020204" pitchFamily="34" charset="0"/>
              </a:rPr>
              <a:t>definitions </a:t>
            </a:r>
            <a:r>
              <a:rPr lang="en-US" sz="1800" b="0" dirty="0">
                <a:solidFill>
                  <a:schemeClr val="tx1"/>
                </a:solidFill>
                <a:latin typeface="Liberation Sans" panose="020B0604020202020204" pitchFamily="34" charset="0"/>
              </a:rPr>
              <a:t>provided in this textbook for the </a:t>
            </a:r>
            <a:r>
              <a:rPr lang="en-US" sz="1800" b="0" dirty="0" smtClean="0">
                <a:solidFill>
                  <a:schemeClr val="tx1"/>
                </a:solidFill>
                <a:latin typeface="Liberation Sans" panose="020B0604020202020204" pitchFamily="34" charset="0"/>
              </a:rPr>
              <a:t>key </a:t>
            </a:r>
          </a:p>
          <a:p>
            <a:pPr marL="341313" indent="0" algn="just">
              <a:lnSpc>
                <a:spcPct val="110000"/>
              </a:lnSpc>
              <a:spcBef>
                <a:spcPts val="0"/>
              </a:spcBef>
              <a:buNone/>
            </a:pPr>
            <a:r>
              <a:rPr lang="en-US" sz="1800" b="0" dirty="0" smtClean="0">
                <a:solidFill>
                  <a:schemeClr val="tx1"/>
                </a:solidFill>
                <a:latin typeface="Liberation Sans" panose="020B0604020202020204" pitchFamily="34" charset="0"/>
              </a:rPr>
              <a:t>elements </a:t>
            </a:r>
            <a:r>
              <a:rPr lang="en-US" sz="1800" b="0" dirty="0">
                <a:solidFill>
                  <a:schemeClr val="tx1"/>
                </a:solidFill>
                <a:latin typeface="Liberation Sans" panose="020B0604020202020204" pitchFamily="34" charset="0"/>
              </a:rPr>
              <a:t>of </a:t>
            </a:r>
            <a:r>
              <a:rPr lang="en-US" sz="1800" b="0" dirty="0" smtClean="0">
                <a:solidFill>
                  <a:schemeClr val="tx1"/>
                </a:solidFill>
                <a:latin typeface="Liberation Sans" panose="020B0604020202020204" pitchFamily="34" charset="0"/>
              </a:rPr>
              <a:t>financial </a:t>
            </a:r>
            <a:r>
              <a:rPr lang="en-US" sz="1800" b="0" dirty="0">
                <a:solidFill>
                  <a:schemeClr val="tx1"/>
                </a:solidFill>
                <a:latin typeface="Liberation Sans" panose="020B0604020202020204" pitchFamily="34" charset="0"/>
              </a:rPr>
              <a:t>statements, that is, assets, liabilities, equity, revenues, and expenses. </a:t>
            </a:r>
            <a:endParaRPr lang="en-US" sz="1800" b="0" dirty="0" smtClean="0">
              <a:solidFill>
                <a:schemeClr val="tx1"/>
              </a:solidFill>
              <a:latin typeface="Liberation Sans" panose="020B0604020202020204" pitchFamily="34" charset="0"/>
            </a:endParaRPr>
          </a:p>
          <a:p>
            <a:pPr algn="just">
              <a:lnSpc>
                <a:spcPct val="110000"/>
              </a:lnSpc>
              <a:spcBef>
                <a:spcPts val="0"/>
              </a:spcBef>
              <a:buClr>
                <a:schemeClr val="tx1"/>
              </a:buClr>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In </a:t>
            </a:r>
            <a:r>
              <a:rPr lang="en-US" sz="1800" b="0" dirty="0">
                <a:solidFill>
                  <a:schemeClr val="tx1"/>
                </a:solidFill>
                <a:latin typeface="Liberation Sans" panose="020B0604020202020204" pitchFamily="34" charset="0"/>
              </a:rPr>
              <a:t>deciding whether the United States should adopt IFRS, some of the issues the U.S. </a:t>
            </a:r>
            <a:r>
              <a:rPr lang="en-US" sz="1800" b="0" dirty="0" smtClean="0">
                <a:solidFill>
                  <a:schemeClr val="tx1"/>
                </a:solidFill>
                <a:latin typeface="Liberation Sans" panose="020B0604020202020204" pitchFamily="34" charset="0"/>
              </a:rPr>
              <a:t>Securities and </a:t>
            </a:r>
            <a:r>
              <a:rPr lang="en-US" sz="1800" b="0" dirty="0">
                <a:solidFill>
                  <a:schemeClr val="tx1"/>
                </a:solidFill>
                <a:latin typeface="Liberation Sans" panose="020B0604020202020204" pitchFamily="34" charset="0"/>
              </a:rPr>
              <a:t>Exchange Commission (SEC) said should be considered are</a:t>
            </a:r>
            <a:r>
              <a:rPr lang="en-US" sz="18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IFRS is </a:t>
            </a:r>
            <a:r>
              <a:rPr lang="en-US" sz="1700" b="0" dirty="0" smtClean="0">
                <a:solidFill>
                  <a:schemeClr val="tx1"/>
                </a:solidFill>
                <a:latin typeface="Liberation Sans" panose="020B0604020202020204" pitchFamily="34" charset="0"/>
              </a:rPr>
              <a:t>sufficiently </a:t>
            </a:r>
            <a:r>
              <a:rPr lang="en-US" sz="1700" b="0" dirty="0">
                <a:solidFill>
                  <a:schemeClr val="tx1"/>
                </a:solidFill>
                <a:latin typeface="Liberation Sans" panose="020B0604020202020204" pitchFamily="34" charset="0"/>
              </a:rPr>
              <a:t>developed and consistent in application</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the IASB is </a:t>
            </a:r>
            <a:r>
              <a:rPr lang="en-US" sz="1700" b="0" dirty="0" smtClean="0">
                <a:solidFill>
                  <a:schemeClr val="tx1"/>
                </a:solidFill>
                <a:latin typeface="Liberation Sans" panose="020B0604020202020204" pitchFamily="34" charset="0"/>
              </a:rPr>
              <a:t>sufficiently </a:t>
            </a:r>
            <a:r>
              <a:rPr lang="en-US" sz="1700" b="0" dirty="0">
                <a:solidFill>
                  <a:schemeClr val="tx1"/>
                </a:solidFill>
                <a:latin typeface="Liberation Sans" panose="020B0604020202020204" pitchFamily="34" charset="0"/>
              </a:rPr>
              <a:t>independent</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Whether </a:t>
            </a:r>
            <a:r>
              <a:rPr lang="en-US" sz="1700" b="0" dirty="0">
                <a:solidFill>
                  <a:schemeClr val="tx1"/>
                </a:solidFill>
                <a:latin typeface="Liberation Sans" panose="020B0604020202020204" pitchFamily="34" charset="0"/>
              </a:rPr>
              <a:t>IFRS is established for the benefit of </a:t>
            </a:r>
            <a:r>
              <a:rPr lang="en-US" sz="1700" b="0" dirty="0" smtClean="0">
                <a:solidFill>
                  <a:schemeClr val="tx1"/>
                </a:solidFill>
                <a:latin typeface="Liberation Sans" panose="020B0604020202020204" pitchFamily="34" charset="0"/>
              </a:rPr>
              <a:t>investors.</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issues involved in educating investors about IFRS</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impact of a switch to IFRS on U.S. laws and regulations</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impact on companies including changes to their accounting systems, contractual arrangements</a:t>
            </a:r>
            <a:r>
              <a:rPr lang="en-US" sz="1700" b="0" dirty="0" smtClean="0">
                <a:solidFill>
                  <a:schemeClr val="tx1"/>
                </a:solidFill>
                <a:latin typeface="Liberation Sans" panose="020B0604020202020204" pitchFamily="34" charset="0"/>
              </a:rPr>
              <a:t>, corporate </a:t>
            </a:r>
            <a:r>
              <a:rPr lang="en-US" sz="1700" b="0" dirty="0">
                <a:solidFill>
                  <a:schemeClr val="tx1"/>
                </a:solidFill>
                <a:latin typeface="Liberation Sans" panose="020B0604020202020204" pitchFamily="34" charset="0"/>
              </a:rPr>
              <a:t>governance, and litigation</a:t>
            </a:r>
            <a:r>
              <a:rPr lang="en-US" sz="1700" b="0" dirty="0" smtClean="0">
                <a:solidFill>
                  <a:schemeClr val="tx1"/>
                </a:solidFill>
                <a:latin typeface="Liberation Sans" panose="020B0604020202020204" pitchFamily="34" charset="0"/>
              </a:rPr>
              <a:t>.</a:t>
            </a:r>
          </a:p>
          <a:p>
            <a:pPr marL="1023938" lvl="1" indent="-341313" algn="just">
              <a:lnSpc>
                <a:spcPct val="110000"/>
              </a:lnSpc>
              <a:spcBef>
                <a:spcPts val="0"/>
              </a:spcBef>
              <a:buClr>
                <a:schemeClr val="tx1"/>
              </a:buClr>
              <a:buSzPct val="100000"/>
              <a:buFont typeface="Liberation Sans" panose="020B0604020202020204" pitchFamily="34" charset="0"/>
              <a:buChar char="♦"/>
            </a:pPr>
            <a:r>
              <a:rPr lang="en-US" sz="1700" b="0" dirty="0" smtClean="0">
                <a:solidFill>
                  <a:schemeClr val="tx1"/>
                </a:solidFill>
                <a:latin typeface="Liberation Sans" panose="020B0604020202020204" pitchFamily="34" charset="0"/>
              </a:rPr>
              <a:t>The </a:t>
            </a:r>
            <a:r>
              <a:rPr lang="en-US" sz="1700" b="0" dirty="0">
                <a:solidFill>
                  <a:schemeClr val="tx1"/>
                </a:solidFill>
                <a:latin typeface="Liberation Sans" panose="020B0604020202020204" pitchFamily="34" charset="0"/>
              </a:rPr>
              <a:t>issues involved in educating accountants, so they can prepare statements under IFRS.</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5638799"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cxnSp>
        <p:nvCxnSpPr>
          <p:cNvPr id="24" name="Straight Connector 23"/>
          <p:cNvCxnSpPr/>
          <p:nvPr/>
        </p:nvCxnSpPr>
        <p:spPr bwMode="auto">
          <a:xfrm>
            <a:off x="6553200" y="394648"/>
            <a:ext cx="1842" cy="1891352"/>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25" name="Rectangle 24"/>
          <p:cNvSpPr/>
          <p:nvPr/>
        </p:nvSpPr>
        <p:spPr>
          <a:xfrm>
            <a:off x="6613879" y="457200"/>
            <a:ext cx="2240841" cy="1938992"/>
          </a:xfrm>
          <a:prstGeom prst="rect">
            <a:avLst/>
          </a:prstGeom>
        </p:spPr>
        <p:txBody>
          <a:bodyPr wrap="square">
            <a:spAutoFit/>
          </a:bodyPr>
          <a:lstStyle/>
          <a:p>
            <a:pPr algn="l"/>
            <a:r>
              <a:rPr lang="en-US" sz="2000" b="1" dirty="0">
                <a:solidFill>
                  <a:srgbClr val="FF3300"/>
                </a:solidFill>
                <a:latin typeface="Liberation Sans" panose="020B0604020202020204" pitchFamily="34" charset="0"/>
              </a:rPr>
              <a:t>Learning Objective 8</a:t>
            </a:r>
          </a:p>
          <a:p>
            <a:pPr algn="l"/>
            <a:r>
              <a:rPr lang="en-US" sz="1600" b="1" dirty="0" smtClean="0">
                <a:latin typeface="Liberation Sans" panose="020B0604020202020204" pitchFamily="34" charset="0"/>
              </a:rPr>
              <a:t>Compare the procedures for the accounting process under IFRS and U.S. GAAP.</a:t>
            </a:r>
            <a:endParaRPr lang="en-US" sz="1600" b="1" dirty="0">
              <a:latin typeface="Liberation Sans" panose="020B0604020202020204" pitchFamily="34" charset="0"/>
            </a:endParaRPr>
          </a:p>
        </p:txBody>
      </p:sp>
    </p:spTree>
    <p:extLst>
      <p:ext uri="{BB962C8B-B14F-4D97-AF65-F5344CB8AC3E}">
        <p14:creationId xmlns:p14="http://schemas.microsoft.com/office/powerpoint/2010/main" val="3772515029"/>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3"/>
          <p:cNvSpPr>
            <a:spLocks noChangeArrowheads="1"/>
          </p:cNvSpPr>
          <p:nvPr/>
        </p:nvSpPr>
        <p:spPr bwMode="auto">
          <a:xfrm>
            <a:off x="533400" y="1246496"/>
            <a:ext cx="8077200" cy="5182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lvl="1" indent="0" algn="just">
              <a:lnSpc>
                <a:spcPct val="110000"/>
              </a:lnSpc>
              <a:spcBef>
                <a:spcPts val="600"/>
              </a:spcBef>
              <a:buClr>
                <a:srgbClr val="800000"/>
              </a:buClr>
              <a:buSzPct val="80000"/>
              <a:buNone/>
            </a:pPr>
            <a:r>
              <a:rPr lang="en-US" altLang="en-US" sz="2200" dirty="0" smtClean="0">
                <a:solidFill>
                  <a:schemeClr val="tx1"/>
                </a:solidFill>
                <a:latin typeface="Liberation Sans" panose="020B0604020202020204" pitchFamily="34" charset="0"/>
              </a:rPr>
              <a:t>Similarities</a:t>
            </a:r>
          </a:p>
          <a:p>
            <a:pPr marL="341313" lvl="1" indent="-341313"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A </a:t>
            </a:r>
            <a:r>
              <a:rPr lang="en-US" sz="1800" b="0" dirty="0">
                <a:solidFill>
                  <a:schemeClr val="tx1"/>
                </a:solidFill>
                <a:latin typeface="Liberation Sans" panose="020B0604020202020204" pitchFamily="34" charset="0"/>
              </a:rPr>
              <a:t>trial balance under GAAP follows the same format as shown in the textbook</a:t>
            </a:r>
            <a:r>
              <a:rPr lang="en-US" sz="1800" b="0" dirty="0" smtClean="0">
                <a:solidFill>
                  <a:schemeClr val="tx1"/>
                </a:solidFill>
                <a:latin typeface="Liberation Sans" panose="020B0604020202020204" pitchFamily="34" charset="0"/>
              </a:rPr>
              <a:t>.</a:t>
            </a:r>
          </a:p>
          <a:p>
            <a:pPr marL="341313" lvl="1" indent="-341313"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As </a:t>
            </a:r>
            <a:r>
              <a:rPr lang="en-US" sz="1800" b="0" dirty="0">
                <a:solidFill>
                  <a:schemeClr val="tx1"/>
                </a:solidFill>
                <a:latin typeface="Liberation Sans" panose="020B0604020202020204" pitchFamily="34" charset="0"/>
              </a:rPr>
              <a:t>shown in the textbook, currency signs are typically used only in the trial balance and the </a:t>
            </a:r>
            <a:r>
              <a:rPr lang="en-US" sz="1800" b="0" dirty="0" smtClean="0">
                <a:solidFill>
                  <a:schemeClr val="tx1"/>
                </a:solidFill>
                <a:latin typeface="Liberation Sans" panose="020B0604020202020204" pitchFamily="34" charset="0"/>
              </a:rPr>
              <a:t>financial statements</a:t>
            </a:r>
            <a:r>
              <a:rPr lang="en-US" sz="1800" b="0" dirty="0">
                <a:solidFill>
                  <a:schemeClr val="tx1"/>
                </a:solidFill>
                <a:latin typeface="Liberation Sans" panose="020B0604020202020204" pitchFamily="34" charset="0"/>
              </a:rPr>
              <a:t>. The same practice is followed under GAAP, using the U.S. dollar</a:t>
            </a:r>
            <a:r>
              <a:rPr lang="en-US" sz="1800" b="0" dirty="0" smtClean="0">
                <a:solidFill>
                  <a:schemeClr val="tx1"/>
                </a:solidFill>
                <a:latin typeface="Liberation Sans" panose="020B0604020202020204" pitchFamily="34" charset="0"/>
              </a:rPr>
              <a:t>.</a:t>
            </a:r>
          </a:p>
          <a:p>
            <a:pPr marL="0" lvl="1" indent="0" algn="just">
              <a:lnSpc>
                <a:spcPct val="110000"/>
              </a:lnSpc>
              <a:spcBef>
                <a:spcPts val="600"/>
              </a:spcBef>
              <a:buClr>
                <a:srgbClr val="800000"/>
              </a:buClr>
              <a:buSzPct val="80000"/>
              <a:buNone/>
            </a:pPr>
            <a:r>
              <a:rPr lang="en-US" altLang="en-US" sz="2200" dirty="0">
                <a:solidFill>
                  <a:schemeClr val="tx1"/>
                </a:solidFill>
                <a:latin typeface="Liberation Sans" panose="020B0604020202020204" pitchFamily="34" charset="0"/>
              </a:rPr>
              <a:t>Differences</a:t>
            </a:r>
          </a:p>
          <a:p>
            <a:pPr marL="344488" lvl="1" indent="-344488"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In </a:t>
            </a:r>
            <a:r>
              <a:rPr lang="en-US" sz="1800" b="0" dirty="0">
                <a:solidFill>
                  <a:schemeClr val="tx1"/>
                </a:solidFill>
                <a:latin typeface="Liberation Sans" panose="020B0604020202020204" pitchFamily="34" charset="0"/>
              </a:rPr>
              <a:t>the United States, equity is often referred to as either shareholders’ equity or stockholders</a:t>
            </a:r>
            <a:r>
              <a:rPr lang="en-US" sz="1800" b="0" dirty="0" smtClean="0">
                <a:solidFill>
                  <a:schemeClr val="tx1"/>
                </a:solidFill>
                <a:latin typeface="Liberation Sans" panose="020B0604020202020204" pitchFamily="34" charset="0"/>
              </a:rPr>
              <a:t>’ equity</a:t>
            </a:r>
            <a:r>
              <a:rPr lang="en-US" sz="1800" b="0" dirty="0">
                <a:solidFill>
                  <a:schemeClr val="tx1"/>
                </a:solidFill>
                <a:latin typeface="Liberation Sans" panose="020B0604020202020204" pitchFamily="34" charset="0"/>
              </a:rPr>
              <a:t>, and Share Capital—Ordinary is referred to as Common Stock. The statement of </a:t>
            </a:r>
            <a:r>
              <a:rPr lang="en-US" sz="1800" b="0" dirty="0" smtClean="0">
                <a:solidFill>
                  <a:schemeClr val="tx1"/>
                </a:solidFill>
                <a:latin typeface="Liberation Sans" panose="020B0604020202020204" pitchFamily="34" charset="0"/>
              </a:rPr>
              <a:t>financial position </a:t>
            </a:r>
            <a:r>
              <a:rPr lang="en-US" sz="1800" b="0" dirty="0">
                <a:solidFill>
                  <a:schemeClr val="tx1"/>
                </a:solidFill>
                <a:latin typeface="Liberation Sans" panose="020B0604020202020204" pitchFamily="34" charset="0"/>
              </a:rPr>
              <a:t>is often called the balance sheet in the United States</a:t>
            </a:r>
            <a:r>
              <a:rPr lang="en-US" sz="1800" b="0" dirty="0" smtClean="0">
                <a:solidFill>
                  <a:schemeClr val="tx1"/>
                </a:solidFill>
                <a:latin typeface="Liberation Sans" panose="020B0604020202020204" pitchFamily="34" charset="0"/>
              </a:rPr>
              <a:t>.</a:t>
            </a:r>
          </a:p>
          <a:p>
            <a:pPr marL="344488" lvl="1" indent="-344488" algn="just">
              <a:lnSpc>
                <a:spcPct val="110000"/>
              </a:lnSpc>
              <a:spcBef>
                <a:spcPts val="600"/>
              </a:spcBef>
              <a:buClrTx/>
              <a:buSzPct val="100000"/>
              <a:buFont typeface="Arial" panose="020B0604020202020204" pitchFamily="34" charset="0"/>
              <a:buChar char="●"/>
            </a:pPr>
            <a:r>
              <a:rPr lang="en-US" sz="1800" b="0" dirty="0" smtClean="0">
                <a:solidFill>
                  <a:schemeClr val="tx1"/>
                </a:solidFill>
                <a:latin typeface="Liberation Sans" panose="020B0604020202020204" pitchFamily="34" charset="0"/>
              </a:rPr>
              <a:t>Rules </a:t>
            </a:r>
            <a:r>
              <a:rPr lang="en-US" sz="1800" b="0" dirty="0">
                <a:solidFill>
                  <a:schemeClr val="tx1"/>
                </a:solidFill>
                <a:latin typeface="Liberation Sans" panose="020B0604020202020204" pitchFamily="34" charset="0"/>
              </a:rPr>
              <a:t>for accounting for </a:t>
            </a:r>
            <a:r>
              <a:rPr lang="en-US" sz="1800" b="0" dirty="0" smtClean="0">
                <a:solidFill>
                  <a:schemeClr val="tx1"/>
                </a:solidFill>
                <a:latin typeface="Liberation Sans" panose="020B0604020202020204" pitchFamily="34" charset="0"/>
              </a:rPr>
              <a:t>specific </a:t>
            </a:r>
            <a:r>
              <a:rPr lang="en-US" sz="1800" b="0" dirty="0">
                <a:solidFill>
                  <a:schemeClr val="tx1"/>
                </a:solidFill>
                <a:latin typeface="Liberation Sans" panose="020B0604020202020204" pitchFamily="34" charset="0"/>
              </a:rPr>
              <a:t>events sometimes differ across countries. For example, </a:t>
            </a:r>
            <a:r>
              <a:rPr lang="en-US" sz="1800" b="0" dirty="0" smtClean="0">
                <a:solidFill>
                  <a:schemeClr val="tx1"/>
                </a:solidFill>
                <a:latin typeface="Liberation Sans" panose="020B0604020202020204" pitchFamily="34" charset="0"/>
              </a:rPr>
              <a:t>IFRS companies </a:t>
            </a:r>
            <a:r>
              <a:rPr lang="en-US" sz="1800" b="0" dirty="0">
                <a:solidFill>
                  <a:schemeClr val="tx1"/>
                </a:solidFill>
                <a:latin typeface="Liberation Sans" panose="020B0604020202020204" pitchFamily="34" charset="0"/>
              </a:rPr>
              <a:t>rely less on historical cost and more on fair value than U.S. companies. Despite </a:t>
            </a:r>
            <a:r>
              <a:rPr lang="en-US" sz="1800" b="0" dirty="0" smtClean="0">
                <a:solidFill>
                  <a:schemeClr val="tx1"/>
                </a:solidFill>
                <a:latin typeface="Liberation Sans" panose="020B0604020202020204" pitchFamily="34" charset="0"/>
              </a:rPr>
              <a:t>the differences</a:t>
            </a:r>
            <a:r>
              <a:rPr lang="en-US" sz="1800" b="0" dirty="0">
                <a:solidFill>
                  <a:schemeClr val="tx1"/>
                </a:solidFill>
                <a:latin typeface="Liberation Sans" panose="020B0604020202020204" pitchFamily="34" charset="0"/>
              </a:rPr>
              <a:t>, the double-entry accounting system is the basis of accounting systems worldwide.</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201235910"/>
      </p:ext>
    </p:extLst>
  </p:cSld>
  <p:clrMapOvr>
    <a:masterClrMapping/>
  </p:clrMapOvr>
  <p:transition>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533400" y="1219200"/>
            <a:ext cx="58674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smtClean="0">
                <a:solidFill>
                  <a:schemeClr val="hlink"/>
                </a:solidFill>
                <a:latin typeface="Liberation Sans" panose="020B0604020202020204" pitchFamily="34" charset="0"/>
              </a:rPr>
              <a:t>Looking to the Future</a:t>
            </a:r>
            <a:endParaRPr lang="en-US" altLang="en-US" sz="2400" dirty="0">
              <a:solidFill>
                <a:schemeClr val="hlink"/>
              </a:solidFill>
              <a:latin typeface="Liberation Sans" panose="020B0604020202020204" pitchFamily="34" charset="0"/>
            </a:endParaRPr>
          </a:p>
        </p:txBody>
      </p:sp>
      <p:sp>
        <p:nvSpPr>
          <p:cNvPr id="68612" name="Rectangle 3"/>
          <p:cNvSpPr>
            <a:spLocks noChangeArrowheads="1"/>
          </p:cNvSpPr>
          <p:nvPr/>
        </p:nvSpPr>
        <p:spPr bwMode="auto">
          <a:xfrm>
            <a:off x="533400" y="1752600"/>
            <a:ext cx="8077200" cy="16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marL="0" lvl="1" indent="0" algn="just">
              <a:lnSpc>
                <a:spcPct val="110000"/>
              </a:lnSpc>
              <a:spcBef>
                <a:spcPts val="600"/>
              </a:spcBef>
              <a:buClr>
                <a:srgbClr val="800000"/>
              </a:buClr>
              <a:buSzPct val="80000"/>
              <a:buNone/>
            </a:pPr>
            <a:r>
              <a:rPr lang="en-US" sz="1800" b="0" dirty="0" smtClean="0">
                <a:solidFill>
                  <a:schemeClr val="tx1"/>
                </a:solidFill>
                <a:latin typeface="Liberation Sans" panose="020B0604020202020204" pitchFamily="34" charset="0"/>
              </a:rPr>
              <a:t>The </a:t>
            </a:r>
            <a:r>
              <a:rPr lang="en-US" sz="1800" b="0" dirty="0">
                <a:solidFill>
                  <a:schemeClr val="tx1"/>
                </a:solidFill>
                <a:latin typeface="Liberation Sans" panose="020B0604020202020204" pitchFamily="34" charset="0"/>
              </a:rPr>
              <a:t>basic recording process shown in this textbook is followed by companies across the globe. It </a:t>
            </a:r>
            <a:r>
              <a:rPr lang="en-US" sz="1800" b="0" dirty="0" smtClean="0">
                <a:solidFill>
                  <a:schemeClr val="tx1"/>
                </a:solidFill>
                <a:latin typeface="Liberation Sans" panose="020B0604020202020204" pitchFamily="34" charset="0"/>
              </a:rPr>
              <a:t>is unlikely </a:t>
            </a:r>
            <a:r>
              <a:rPr lang="en-US" sz="1800" b="0" dirty="0">
                <a:solidFill>
                  <a:schemeClr val="tx1"/>
                </a:solidFill>
                <a:latin typeface="Liberation Sans" panose="020B0604020202020204" pitchFamily="34" charset="0"/>
              </a:rPr>
              <a:t>to change in the future. The </a:t>
            </a:r>
            <a:r>
              <a:rPr lang="en-US" sz="1800" b="0" dirty="0" smtClean="0">
                <a:solidFill>
                  <a:schemeClr val="tx1"/>
                </a:solidFill>
                <a:latin typeface="Liberation Sans" panose="020B0604020202020204" pitchFamily="34" charset="0"/>
              </a:rPr>
              <a:t>definitional </a:t>
            </a:r>
            <a:r>
              <a:rPr lang="en-US" sz="1800" b="0" dirty="0">
                <a:solidFill>
                  <a:schemeClr val="tx1"/>
                </a:solidFill>
                <a:latin typeface="Liberation Sans" panose="020B0604020202020204" pitchFamily="34" charset="0"/>
              </a:rPr>
              <a:t>structure of assets, liabilities, equity, revenues</a:t>
            </a:r>
            <a:r>
              <a:rPr lang="en-US" sz="1800" b="0" dirty="0" smtClean="0">
                <a:solidFill>
                  <a:schemeClr val="tx1"/>
                </a:solidFill>
                <a:latin typeface="Liberation Sans" panose="020B0604020202020204" pitchFamily="34" charset="0"/>
              </a:rPr>
              <a:t>, and </a:t>
            </a:r>
            <a:r>
              <a:rPr lang="en-US" sz="1800" b="0" dirty="0">
                <a:solidFill>
                  <a:schemeClr val="tx1"/>
                </a:solidFill>
                <a:latin typeface="Liberation Sans" panose="020B0604020202020204" pitchFamily="34" charset="0"/>
              </a:rPr>
              <a:t>expenses may change over time as the IASB and FASB evaluate their overall conceptual </a:t>
            </a:r>
            <a:r>
              <a:rPr lang="en-US" sz="1800" b="0" dirty="0" smtClean="0">
                <a:solidFill>
                  <a:schemeClr val="tx1"/>
                </a:solidFill>
                <a:latin typeface="Liberation Sans" panose="020B0604020202020204" pitchFamily="34" charset="0"/>
              </a:rPr>
              <a:t>framework for </a:t>
            </a:r>
            <a:r>
              <a:rPr lang="en-US" sz="1800" b="0" dirty="0">
                <a:solidFill>
                  <a:schemeClr val="tx1"/>
                </a:solidFill>
                <a:latin typeface="Liberation Sans" panose="020B0604020202020204" pitchFamily="34" charset="0"/>
              </a:rPr>
              <a:t>establishing accounting standards.</a:t>
            </a:r>
          </a:p>
        </p:txBody>
      </p:sp>
      <p:sp>
        <p:nvSpPr>
          <p:cNvPr id="68615"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
        <p:nvSpPr>
          <p:cNvPr id="11" name="TextBox 10"/>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4" name="TextBox 13"/>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3" name="Straight Connector 2"/>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Tree>
    <p:extLst>
      <p:ext uri="{BB962C8B-B14F-4D97-AF65-F5344CB8AC3E}">
        <p14:creationId xmlns:p14="http://schemas.microsoft.com/office/powerpoint/2010/main" val="583014749"/>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4754" name="Rectangle 2"/>
          <p:cNvSpPr>
            <a:spLocks noChangeArrowheads="1"/>
          </p:cNvSpPr>
          <p:nvPr/>
        </p:nvSpPr>
        <p:spPr bwMode="auto">
          <a:xfrm>
            <a:off x="533400" y="1762832"/>
            <a:ext cx="7924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Which </a:t>
            </a:r>
            <a:r>
              <a:rPr lang="en-US" sz="2100" b="0" dirty="0">
                <a:solidFill>
                  <a:schemeClr val="tx1"/>
                </a:solidFill>
                <a:latin typeface="Liberation Sans" panose="020B0604020202020204" pitchFamily="34" charset="0"/>
              </a:rPr>
              <a:t>statement is correct regarding GAAP</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reverses the rules of debits and credits, that is, debits are on the right and credits </a:t>
            </a:r>
            <a:r>
              <a:rPr lang="en-US" sz="2100" b="0" dirty="0" smtClean="0">
                <a:solidFill>
                  <a:schemeClr val="tx1"/>
                </a:solidFill>
                <a:latin typeface="Liberation Sans" panose="020B0604020202020204" pitchFamily="34" charset="0"/>
              </a:rPr>
              <a:t>are on </a:t>
            </a:r>
            <a:r>
              <a:rPr lang="en-US" sz="2100" b="0" dirty="0">
                <a:solidFill>
                  <a:schemeClr val="tx1"/>
                </a:solidFill>
                <a:latin typeface="Liberation Sans" panose="020B0604020202020204" pitchFamily="34" charset="0"/>
              </a:rPr>
              <a:t>the left</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uses the same process for recording transactions as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chart of accounts under GAAP is different because revenues follow assets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None </a:t>
            </a:r>
            <a:r>
              <a:rPr lang="en-US" sz="2100" b="0" dirty="0">
                <a:solidFill>
                  <a:schemeClr val="tx1"/>
                </a:solidFill>
                <a:latin typeface="Liberation Sans" panose="020B0604020202020204" pitchFamily="34" charset="0"/>
              </a:rPr>
              <a:t>of the above statements are correct.</a:t>
            </a:r>
            <a:endParaRPr lang="en-US" altLang="en-US" sz="2100" b="0" dirty="0">
              <a:solidFill>
                <a:schemeClr val="tx1"/>
              </a:solidFill>
              <a:latin typeface="Liberation Sans" panose="020B0604020202020204" pitchFamily="34" charset="0"/>
            </a:endParaRPr>
          </a:p>
        </p:txBody>
      </p:sp>
      <p:sp>
        <p:nvSpPr>
          <p:cNvPr id="74755"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6" name="TextBox 15"/>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7" name="TextBox 16"/>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8" name="Straight Connector 17"/>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9" name="Notched Right Arrow 18"/>
          <p:cNvSpPr/>
          <p:nvPr/>
        </p:nvSpPr>
        <p:spPr bwMode="auto">
          <a:xfrm>
            <a:off x="193757" y="3311856"/>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20"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37884796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5778" name="Rectangle 2"/>
          <p:cNvSpPr>
            <a:spLocks noChangeArrowheads="1"/>
          </p:cNvSpPr>
          <p:nvPr/>
        </p:nvSpPr>
        <p:spPr bwMode="auto">
          <a:xfrm>
            <a:off x="533400" y="1752600"/>
            <a:ext cx="7924800" cy="2758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A </a:t>
            </a:r>
            <a:r>
              <a:rPr lang="en-US" sz="2100" b="0" dirty="0">
                <a:solidFill>
                  <a:schemeClr val="tx1"/>
                </a:solidFill>
                <a:latin typeface="Liberation Sans" panose="020B0604020202020204" pitchFamily="34" charset="0"/>
              </a:rPr>
              <a:t>trial balance</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is </a:t>
            </a:r>
            <a:r>
              <a:rPr lang="en-US" sz="2100" b="0" dirty="0">
                <a:solidFill>
                  <a:schemeClr val="tx1"/>
                </a:solidFill>
                <a:latin typeface="Liberation Sans" panose="020B0604020202020204" pitchFamily="34" charset="0"/>
              </a:rPr>
              <a:t>the same under GAAP and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proves </a:t>
            </a:r>
            <a:r>
              <a:rPr lang="en-US" sz="2100" b="0" dirty="0">
                <a:solidFill>
                  <a:schemeClr val="tx1"/>
                </a:solidFill>
                <a:latin typeface="Liberation Sans" panose="020B0604020202020204" pitchFamily="34" charset="0"/>
              </a:rPr>
              <a:t>that transactions are recorded correctly</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proves </a:t>
            </a:r>
            <a:r>
              <a:rPr lang="en-US" sz="2100" b="0" dirty="0">
                <a:solidFill>
                  <a:schemeClr val="tx1"/>
                </a:solidFill>
                <a:latin typeface="Liberation Sans" panose="020B0604020202020204" pitchFamily="34" charset="0"/>
              </a:rPr>
              <a:t>that all transactions have been recorded</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will </a:t>
            </a:r>
            <a:r>
              <a:rPr lang="en-US" sz="2100" b="0" dirty="0">
                <a:solidFill>
                  <a:schemeClr val="tx1"/>
                </a:solidFill>
                <a:latin typeface="Liberation Sans" panose="020B0604020202020204" pitchFamily="34" charset="0"/>
              </a:rPr>
              <a:t>not balance if a correct journal entry is posted twice.</a:t>
            </a:r>
            <a:endParaRPr lang="en-US" altLang="en-US" sz="2100" b="0" dirty="0">
              <a:solidFill>
                <a:schemeClr val="tx1"/>
              </a:solidFill>
              <a:latin typeface="Liberation Sans" panose="020B0604020202020204" pitchFamily="34" charset="0"/>
            </a:endParaRPr>
          </a:p>
        </p:txBody>
      </p:sp>
      <p:sp>
        <p:nvSpPr>
          <p:cNvPr id="75779"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2" name="TextBox 11"/>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3" name="TextBox 12"/>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4" name="Straight Connector 13"/>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Notched Right Arrow 15"/>
          <p:cNvSpPr/>
          <p:nvPr/>
        </p:nvSpPr>
        <p:spPr bwMode="auto">
          <a:xfrm>
            <a:off x="193757" y="2348552"/>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17"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79948119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a:spLocks noChangeArrowheads="1"/>
          </p:cNvSpPr>
          <p:nvPr/>
        </p:nvSpPr>
        <p:spPr bwMode="auto">
          <a:xfrm>
            <a:off x="533400" y="1229432"/>
            <a:ext cx="4648200" cy="462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spcBef>
                <a:spcPct val="0"/>
              </a:spcBef>
              <a:buClrTx/>
              <a:buSzTx/>
              <a:buFontTx/>
              <a:buNone/>
            </a:pPr>
            <a:r>
              <a:rPr lang="en-US" altLang="en-US" sz="2400" dirty="0">
                <a:solidFill>
                  <a:srgbClr val="CC0000"/>
                </a:solidFill>
                <a:latin typeface="Liberation Sans" panose="020B0604020202020204" pitchFamily="34" charset="0"/>
              </a:rPr>
              <a:t>IFRS </a:t>
            </a:r>
            <a:r>
              <a:rPr lang="en-US" altLang="en-US" sz="2400" dirty="0" smtClean="0">
                <a:solidFill>
                  <a:srgbClr val="CC0000"/>
                </a:solidFill>
                <a:latin typeface="Liberation Sans" panose="020B0604020202020204" pitchFamily="34" charset="0"/>
              </a:rPr>
              <a:t>Self-Test Questions</a:t>
            </a:r>
            <a:endParaRPr lang="en-US" altLang="en-US" sz="2400" dirty="0">
              <a:solidFill>
                <a:srgbClr val="CC0000"/>
              </a:solidFill>
              <a:latin typeface="Liberation Sans" panose="020B0604020202020204" pitchFamily="34" charset="0"/>
            </a:endParaRPr>
          </a:p>
        </p:txBody>
      </p:sp>
      <p:sp>
        <p:nvSpPr>
          <p:cNvPr id="76802" name="Rectangle 2"/>
          <p:cNvSpPr>
            <a:spLocks noChangeArrowheads="1"/>
          </p:cNvSpPr>
          <p:nvPr/>
        </p:nvSpPr>
        <p:spPr bwMode="auto">
          <a:xfrm>
            <a:off x="533400" y="1752600"/>
            <a:ext cx="7924800" cy="356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685800" indent="-45720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nSpc>
                <a:spcPct val="125000"/>
              </a:lnSpc>
              <a:spcBef>
                <a:spcPct val="50000"/>
              </a:spcBef>
              <a:buClr>
                <a:srgbClr val="800000"/>
              </a:buClr>
              <a:buSzPct val="80000"/>
              <a:buFont typeface="Wingdings" pitchFamily="2" charset="2"/>
              <a:buNone/>
            </a:pPr>
            <a:r>
              <a:rPr lang="en-US" sz="2100" b="0" dirty="0" smtClean="0">
                <a:solidFill>
                  <a:schemeClr val="tx1"/>
                </a:solidFill>
                <a:latin typeface="Liberation Sans" panose="020B0604020202020204" pitchFamily="34" charset="0"/>
              </a:rPr>
              <a:t>One </a:t>
            </a:r>
            <a:r>
              <a:rPr lang="en-US" sz="2100" b="0" dirty="0">
                <a:solidFill>
                  <a:schemeClr val="tx1"/>
                </a:solidFill>
                <a:latin typeface="Liberation Sans" panose="020B0604020202020204" pitchFamily="34" charset="0"/>
              </a:rPr>
              <a:t>difference between GAAP and IFRS is that</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IFRS </a:t>
            </a:r>
            <a:r>
              <a:rPr lang="en-US" sz="2100" b="0" dirty="0">
                <a:solidFill>
                  <a:schemeClr val="tx1"/>
                </a:solidFill>
                <a:latin typeface="Liberation Sans" panose="020B0604020202020204" pitchFamily="34" charset="0"/>
              </a:rPr>
              <a:t>uses accrual-accounting concepts, and GAAP uses primarily the cash basis of accounting</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GAAP </a:t>
            </a:r>
            <a:r>
              <a:rPr lang="en-US" sz="2100" b="0" dirty="0">
                <a:solidFill>
                  <a:schemeClr val="tx1"/>
                </a:solidFill>
                <a:latin typeface="Liberation Sans" panose="020B0604020202020204" pitchFamily="34" charset="0"/>
              </a:rPr>
              <a:t>uses a different posting process than IFRS</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IFRS </a:t>
            </a:r>
            <a:r>
              <a:rPr lang="en-US" sz="2100" b="0" dirty="0">
                <a:solidFill>
                  <a:schemeClr val="tx1"/>
                </a:solidFill>
                <a:latin typeface="Liberation Sans" panose="020B0604020202020204" pitchFamily="34" charset="0"/>
              </a:rPr>
              <a:t>uses more fair value measurements than GAAP</a:t>
            </a:r>
            <a:r>
              <a:rPr lang="en-US" sz="2100" b="0" dirty="0" smtClean="0">
                <a:solidFill>
                  <a:schemeClr val="tx1"/>
                </a:solidFill>
                <a:latin typeface="Liberation Sans" panose="020B0604020202020204" pitchFamily="34" charset="0"/>
              </a:rPr>
              <a:t>.</a:t>
            </a:r>
          </a:p>
          <a:p>
            <a:pPr lvl="1">
              <a:lnSpc>
                <a:spcPct val="125000"/>
              </a:lnSpc>
              <a:spcBef>
                <a:spcPct val="50000"/>
              </a:spcBef>
              <a:buClr>
                <a:schemeClr val="tx1"/>
              </a:buClr>
              <a:buSzTx/>
              <a:buFont typeface="Wingdings" pitchFamily="2" charset="2"/>
              <a:buAutoNum type="alphaLcParenR"/>
            </a:pPr>
            <a:r>
              <a:rPr lang="en-US" sz="2100" b="0" dirty="0" smtClean="0">
                <a:solidFill>
                  <a:schemeClr val="tx1"/>
                </a:solidFill>
                <a:latin typeface="Liberation Sans" panose="020B0604020202020204" pitchFamily="34" charset="0"/>
              </a:rPr>
              <a:t>the </a:t>
            </a:r>
            <a:r>
              <a:rPr lang="en-US" sz="2100" b="0" dirty="0">
                <a:solidFill>
                  <a:schemeClr val="tx1"/>
                </a:solidFill>
                <a:latin typeface="Liberation Sans" panose="020B0604020202020204" pitchFamily="34" charset="0"/>
              </a:rPr>
              <a:t>limitations of a trial balance are different between GAAP and IFRS.</a:t>
            </a:r>
            <a:endParaRPr lang="en-US" altLang="en-US" sz="2100" b="0" dirty="0">
              <a:solidFill>
                <a:schemeClr val="tx1"/>
              </a:solidFill>
              <a:latin typeface="Liberation Sans" panose="020B0604020202020204" pitchFamily="34" charset="0"/>
            </a:endParaRPr>
          </a:p>
        </p:txBody>
      </p:sp>
      <p:sp>
        <p:nvSpPr>
          <p:cNvPr id="76804" name="Text Box 10"/>
          <p:cNvSpPr txBox="1">
            <a:spLocks noChangeArrowheads="1"/>
          </p:cNvSpPr>
          <p:nvPr/>
        </p:nvSpPr>
        <p:spPr bwMode="auto">
          <a:xfrm>
            <a:off x="1905000" y="414338"/>
            <a:ext cx="4114800" cy="582211"/>
          </a:xfrm>
          <a:prstGeom prst="rect">
            <a:avLst/>
          </a:prstGeom>
          <a:noFill/>
          <a:ln>
            <a:noFill/>
          </a:ln>
          <a:effectLst/>
          <a:extLst>
            <a:ext uri="{909E8E84-426E-40DD-AFC4-6F175D3DCCD1}">
              <a14:hiddenFill xmlns:a14="http://schemas.microsoft.com/office/drawing/2010/main">
                <a:solidFill>
                  <a:srgbClr val="CC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lIns="90488" tIns="44450" rIns="90488" bIns="44450">
            <a:spAutoFit/>
          </a:bodyPr>
          <a:lstStyle>
            <a:lvl1pPr marL="1143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ctr">
              <a:spcBef>
                <a:spcPct val="50000"/>
              </a:spcBef>
              <a:buClrTx/>
              <a:buSzTx/>
              <a:buFontTx/>
              <a:buNone/>
            </a:pPr>
            <a:r>
              <a:rPr lang="en-US" altLang="en-US" sz="3200" dirty="0">
                <a:solidFill>
                  <a:schemeClr val="bg1"/>
                </a:solidFill>
                <a:latin typeface="Liberation Sans" panose="020B0604020202020204" pitchFamily="34" charset="0"/>
              </a:rPr>
              <a:t>A Look at IFRS</a:t>
            </a:r>
          </a:p>
        </p:txBody>
      </p:sp>
      <p:sp>
        <p:nvSpPr>
          <p:cNvPr id="12" name="TextBox 11"/>
          <p:cNvSpPr txBox="1"/>
          <p:nvPr/>
        </p:nvSpPr>
        <p:spPr>
          <a:xfrm>
            <a:off x="277505" y="397171"/>
            <a:ext cx="636896" cy="579781"/>
          </a:xfrm>
          <a:prstGeom prst="rect">
            <a:avLst/>
          </a:prstGeom>
          <a:solidFill>
            <a:schemeClr val="tx2">
              <a:lumMod val="75000"/>
            </a:schemeClr>
          </a:solidFill>
          <a:ln w="12700">
            <a:solidFill>
              <a:srgbClr val="777777"/>
            </a:solid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endParaRPr lang="en-US" altLang="en-US" sz="2700" dirty="0">
              <a:solidFill>
                <a:schemeClr val="accent3"/>
              </a:solidFill>
            </a:endParaRPr>
          </a:p>
        </p:txBody>
      </p:sp>
      <p:sp>
        <p:nvSpPr>
          <p:cNvPr id="13" name="TextBox 12"/>
          <p:cNvSpPr txBox="1"/>
          <p:nvPr/>
        </p:nvSpPr>
        <p:spPr>
          <a:xfrm>
            <a:off x="914401" y="398252"/>
            <a:ext cx="7940320" cy="579781"/>
          </a:xfrm>
          <a:prstGeom prst="rect">
            <a:avLst/>
          </a:prstGeom>
          <a:noFill/>
          <a:ln w="12700">
            <a:noFill/>
          </a:ln>
        </p:spPr>
        <p:txBody>
          <a:bodyPr wrap="square" lIns="86493" tIns="43247" rIns="86493" bIns="43247" rtlCol="0" anchor="ctr" anchorCtr="0">
            <a:noAutofit/>
          </a:bodyPr>
          <a:lstStyle>
            <a:defPPr>
              <a:defRPr lang="en-US"/>
            </a:defPPr>
            <a:lvl1pPr marL="231775" algn="l">
              <a:defRPr sz="3200" b="1">
                <a:solidFill>
                  <a:schemeClr val="bg1"/>
                </a:solidFill>
                <a:latin typeface="Liberation Sans" panose="020B0604020202020204" pitchFamily="34" charset="0"/>
              </a:defRPr>
            </a:lvl1pPr>
          </a:lstStyle>
          <a:p>
            <a:pPr marL="53975"/>
            <a:r>
              <a:rPr lang="en-US" altLang="en-US" dirty="0" smtClean="0">
                <a:solidFill>
                  <a:schemeClr val="tx2">
                    <a:lumMod val="75000"/>
                  </a:schemeClr>
                </a:solidFill>
              </a:rPr>
              <a:t>A Look at </a:t>
            </a:r>
            <a:r>
              <a:rPr lang="en-US" altLang="en-US" dirty="0" smtClean="0">
                <a:solidFill>
                  <a:schemeClr val="tx1"/>
                </a:solidFill>
              </a:rPr>
              <a:t>U.S. GAAP</a:t>
            </a:r>
            <a:endParaRPr lang="en-US" altLang="en-US" dirty="0">
              <a:solidFill>
                <a:schemeClr val="tx1"/>
              </a:solidFill>
            </a:endParaRPr>
          </a:p>
        </p:txBody>
      </p:sp>
      <p:cxnSp>
        <p:nvCxnSpPr>
          <p:cNvPr id="14" name="Straight Connector 13"/>
          <p:cNvCxnSpPr/>
          <p:nvPr/>
        </p:nvCxnSpPr>
        <p:spPr bwMode="auto">
          <a:xfrm flipV="1">
            <a:off x="914401" y="397171"/>
            <a:ext cx="7940320" cy="1083"/>
          </a:xfrm>
          <a:prstGeom prst="line">
            <a:avLst/>
          </a:prstGeom>
          <a:solidFill>
            <a:schemeClr val="accent1"/>
          </a:solidFill>
          <a:ln w="12700" cap="sq" cmpd="sng" algn="ctr">
            <a:solidFill>
              <a:schemeClr val="tx1"/>
            </a:solidFill>
            <a:prstDash val="solid"/>
            <a:round/>
            <a:headEnd type="none" w="sm" len="sm"/>
            <a:tailEnd type="none" w="sm" len="sm"/>
          </a:ln>
          <a:effectLst/>
        </p:spPr>
      </p:cxnSp>
      <p:sp>
        <p:nvSpPr>
          <p:cNvPr id="16" name="Notched Right Arrow 15"/>
          <p:cNvSpPr/>
          <p:nvPr/>
        </p:nvSpPr>
        <p:spPr bwMode="auto">
          <a:xfrm>
            <a:off x="193757" y="3864592"/>
            <a:ext cx="554182" cy="457200"/>
          </a:xfrm>
          <a:prstGeom prst="notchedRightArrow">
            <a:avLst/>
          </a:prstGeom>
          <a:solidFill>
            <a:srgbClr val="CC0000"/>
          </a:solidFill>
          <a:ln w="38100" cap="sq" cmpd="sng" algn="ctr">
            <a:solidFill>
              <a:schemeClr val="tx1"/>
            </a:solidFill>
            <a:prstDash val="solid"/>
            <a:round/>
            <a:headEnd type="none" w="sm" len="sm"/>
            <a:tailEnd type="none" w="sm" len="sm"/>
          </a:ln>
          <a:effectLst/>
        </p:spPr>
        <p:txBody>
          <a:bodyPr/>
          <a:lstStyle/>
          <a:p>
            <a:endParaRPr lang="en-US" altLang="en-US" dirty="0">
              <a:solidFill>
                <a:srgbClr val="CC0000"/>
              </a:solidFill>
              <a:latin typeface="Liberation Sans" panose="020B0604020202020204" pitchFamily="34" charset="0"/>
            </a:endParaRPr>
          </a:p>
        </p:txBody>
      </p:sp>
      <p:sp>
        <p:nvSpPr>
          <p:cNvPr id="17" name="Text Box 3"/>
          <p:cNvSpPr txBox="1">
            <a:spLocks noChangeArrowheads="1"/>
          </p:cNvSpPr>
          <p:nvPr/>
        </p:nvSpPr>
        <p:spPr bwMode="auto">
          <a:xfrm>
            <a:off x="8229600" y="6369050"/>
            <a:ext cx="762000" cy="336550"/>
          </a:xfrm>
          <a:prstGeom prst="rect">
            <a:avLst/>
          </a:prstGeom>
          <a:solidFill>
            <a:schemeClr val="bg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marL="457200" indent="-457200"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r">
              <a:spcBef>
                <a:spcPct val="50000"/>
              </a:spcBef>
              <a:buClrTx/>
              <a:buSzTx/>
              <a:buFontTx/>
              <a:buNone/>
            </a:pPr>
            <a:r>
              <a:rPr lang="en-US" altLang="en-US" sz="1600" i="1" dirty="0" smtClean="0">
                <a:latin typeface="Liberation Sans" panose="020B0604020202020204" pitchFamily="34" charset="0"/>
              </a:rPr>
              <a:t>LO 8</a:t>
            </a:r>
            <a:endParaRPr lang="en-US" altLang="en-US" sz="1600" i="1" dirty="0">
              <a:latin typeface="Liberation Sans" panose="020B0604020202020204" pitchFamily="34" charset="0"/>
            </a:endParaRPr>
          </a:p>
        </p:txBody>
      </p:sp>
    </p:spTree>
    <p:extLst>
      <p:ext uri="{BB962C8B-B14F-4D97-AF65-F5344CB8AC3E}">
        <p14:creationId xmlns:p14="http://schemas.microsoft.com/office/powerpoint/2010/main" val="3610065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533400" y="1357952"/>
            <a:ext cx="80772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lgn="l">
              <a:spcBef>
                <a:spcPct val="20000"/>
              </a:spcBef>
              <a:buClr>
                <a:schemeClr val="accent2"/>
              </a:buClr>
              <a:buSzPct val="75000"/>
              <a:buFont typeface="Wingdings" pitchFamily="2" charset="2"/>
              <a:buChar char="l"/>
              <a:defRPr sz="2800" b="1">
                <a:solidFill>
                  <a:schemeClr val="bg2"/>
                </a:solidFill>
                <a:latin typeface="Arial" charset="0"/>
              </a:defRPr>
            </a:lvl1pPr>
            <a:lvl2pPr marL="742950" indent="-285750" algn="l">
              <a:spcBef>
                <a:spcPct val="20000"/>
              </a:spcBef>
              <a:buClr>
                <a:schemeClr val="accent2"/>
              </a:buClr>
              <a:buSzPct val="75000"/>
              <a:buFont typeface="Wingdings" pitchFamily="2" charset="2"/>
              <a:buChar char="l"/>
              <a:defRPr sz="2400" b="1">
                <a:solidFill>
                  <a:schemeClr val="bg2"/>
                </a:solidFill>
                <a:latin typeface="Arial" charset="0"/>
              </a:defRPr>
            </a:lvl2pPr>
            <a:lvl3pPr marL="1143000" indent="-228600" algn="l">
              <a:spcBef>
                <a:spcPct val="20000"/>
              </a:spcBef>
              <a:buClr>
                <a:schemeClr val="accent2"/>
              </a:buClr>
              <a:buSzPct val="75000"/>
              <a:buFont typeface="Wingdings" pitchFamily="2" charset="2"/>
              <a:buChar char="l"/>
              <a:defRPr sz="2000" b="1">
                <a:solidFill>
                  <a:schemeClr val="bg2"/>
                </a:solidFill>
                <a:latin typeface="Arial" charset="0"/>
              </a:defRPr>
            </a:lvl3pPr>
            <a:lvl4pPr marL="1600200" indent="-228600" algn="l">
              <a:spcBef>
                <a:spcPct val="20000"/>
              </a:spcBef>
              <a:buClr>
                <a:schemeClr val="accent2"/>
              </a:buClr>
              <a:buSzPct val="75000"/>
              <a:buFont typeface="Wingdings" pitchFamily="2" charset="2"/>
              <a:buChar char="l"/>
              <a:defRPr sz="2000" b="1">
                <a:solidFill>
                  <a:schemeClr val="bg2"/>
                </a:solidFill>
                <a:latin typeface="Arial" charset="0"/>
              </a:defRPr>
            </a:lvl4pPr>
            <a:lvl5pPr marL="2057400" indent="-228600" algn="l">
              <a:spcBef>
                <a:spcPct val="20000"/>
              </a:spcBef>
              <a:buClr>
                <a:schemeClr val="accent2"/>
              </a:buClr>
              <a:buSzPct val="75000"/>
              <a:buFont typeface="Wingdings" pitchFamily="2" charset="2"/>
              <a:buChar char="l"/>
              <a:defRPr sz="2000" b="1">
                <a:solidFill>
                  <a:schemeClr val="bg2"/>
                </a:solidFill>
                <a:latin typeface="Arial" charset="0"/>
              </a:defRPr>
            </a:lvl5pPr>
            <a:lvl6pPr marL="25146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6pPr>
            <a:lvl7pPr marL="29718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7pPr>
            <a:lvl8pPr marL="34290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8pPr>
            <a:lvl9pPr marL="3886200" indent="-228600" eaLnBrk="0" fontAlgn="base" hangingPunct="0">
              <a:spcBef>
                <a:spcPct val="20000"/>
              </a:spcBef>
              <a:spcAft>
                <a:spcPct val="0"/>
              </a:spcAft>
              <a:buClr>
                <a:schemeClr val="accent2"/>
              </a:buClr>
              <a:buSzPct val="75000"/>
              <a:buFont typeface="Wingdings" pitchFamily="2" charset="2"/>
              <a:buChar char="l"/>
              <a:defRPr sz="2000" b="1">
                <a:solidFill>
                  <a:schemeClr val="bg2"/>
                </a:solidFill>
                <a:latin typeface="Arial" charset="0"/>
              </a:defRPr>
            </a:lvl9pPr>
          </a:lstStyle>
          <a:p>
            <a:pPr algn="just">
              <a:lnSpc>
                <a:spcPct val="130000"/>
              </a:lnSpc>
              <a:spcBef>
                <a:spcPct val="0"/>
              </a:spcBef>
              <a:buClrTx/>
              <a:buSzTx/>
              <a:buFontTx/>
              <a:buNone/>
            </a:pPr>
            <a:r>
              <a:rPr lang="en-US" altLang="en-US" sz="2000" b="0" dirty="0">
                <a:solidFill>
                  <a:schemeClr val="tx1"/>
                </a:solidFill>
                <a:latin typeface="Liberation Sans" panose="020B0604020202020204" pitchFamily="34" charset="0"/>
              </a:rPr>
              <a:t>“Copyright © </a:t>
            </a:r>
            <a:r>
              <a:rPr lang="en-US" altLang="en-US" sz="2000" b="0" dirty="0" smtClean="0">
                <a:solidFill>
                  <a:schemeClr val="tx1"/>
                </a:solidFill>
                <a:latin typeface="Liberation Sans" panose="020B0604020202020204" pitchFamily="34" charset="0"/>
              </a:rPr>
              <a:t>2016 </a:t>
            </a:r>
            <a:r>
              <a:rPr lang="en-US" altLang="en-US" sz="2000" b="0" dirty="0">
                <a:solidFill>
                  <a:schemeClr val="tx1"/>
                </a:solidFill>
                <a:latin typeface="Liberation Sans" panose="020B0604020202020204" pitchFamily="34" charset="0"/>
              </a:rPr>
              <a:t>John Wiley &amp; Sons, Inc. All rights reserved. Reproduction or translation of this work beyond that permitted in Section 117 of the 1976 United States Copyright Act without the express written permission of the copyright owner is unlawful. Request for further information should be addressed to the Permissions Department, John Wiley &amp; Sons, Inc. The purchaser may make back-up copies for his/her own use only and not for distribution or resale. The Publisher assumes no responsibility for errors, omissions, or damages, caused by the use of these programs or from the use of the information contained herein.”</a:t>
            </a:r>
          </a:p>
        </p:txBody>
      </p:sp>
      <p:sp>
        <p:nvSpPr>
          <p:cNvPr id="5" name="Line 7"/>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6" name="Rectangle 7"/>
          <p:cNvSpPr>
            <a:spLocks noChangeArrowheads="1"/>
          </p:cNvSpPr>
          <p:nvPr/>
        </p:nvSpPr>
        <p:spPr bwMode="auto">
          <a:xfrm>
            <a:off x="533400" y="304800"/>
            <a:ext cx="8077200" cy="560388"/>
          </a:xfrm>
          <a:prstGeom prst="rect">
            <a:avLst/>
          </a:prstGeom>
          <a:noFill/>
          <a:ln>
            <a:noFill/>
          </a:ln>
          <a:effectLst/>
          <a:extLst>
            <a:ext uri="{909E8E84-426E-40DD-AFC4-6F175D3DCCD1}">
              <a14:hiddenFill xmlns:a14="http://schemas.microsoft.com/office/drawing/2010/main">
                <a:solidFill>
                  <a:srgbClr val="990000"/>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488" tIns="44450" rIns="90488" bIns="44450"/>
          <a:lstStyle/>
          <a:p>
            <a:pPr algn="l"/>
            <a:r>
              <a:rPr lang="en-US" altLang="en-US" sz="3200" b="1" dirty="0" smtClean="0">
                <a:solidFill>
                  <a:schemeClr val="tx2">
                    <a:lumMod val="75000"/>
                  </a:schemeClr>
                </a:solidFill>
                <a:latin typeface="Liberation Sans" panose="020B0604020202020204" pitchFamily="34" charset="0"/>
              </a:rPr>
              <a:t>Copyright</a:t>
            </a:r>
            <a:endParaRPr lang="en-US" altLang="en-US" sz="3200" b="1" dirty="0">
              <a:solidFill>
                <a:schemeClr val="tx2">
                  <a:lumMod val="75000"/>
                </a:schemeClr>
              </a:solidFill>
              <a:latin typeface="Liberation Sans" panose="020B0604020202020204" pitchFamily="34" charset="0"/>
            </a:endParaRPr>
          </a:p>
        </p:txBody>
      </p:sp>
    </p:spTree>
    <p:extLst>
      <p:ext uri="{BB962C8B-B14F-4D97-AF65-F5344CB8AC3E}">
        <p14:creationId xmlns:p14="http://schemas.microsoft.com/office/powerpoint/2010/main" val="2163962191"/>
      </p:ext>
    </p:extLst>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extLst>
              <p:ext uri="{D42A27DB-BD31-4B8C-83A1-F6EECF244321}">
                <p14:modId xmlns:p14="http://schemas.microsoft.com/office/powerpoint/2010/main" val="1395657254"/>
              </p:ext>
            </p:extLst>
          </p:nvPr>
        </p:nvGraphicFramePr>
        <p:xfrm>
          <a:off x="1905000" y="2038350"/>
          <a:ext cx="5334000" cy="4000500"/>
        </p:xfrm>
        <a:graphic>
          <a:graphicData uri="http://schemas.openxmlformats.org/presentationml/2006/ole">
            <mc:AlternateContent xmlns:mc="http://schemas.openxmlformats.org/markup-compatibility/2006">
              <mc:Choice xmlns:v="urn:schemas-microsoft-com:vml" Requires="v">
                <p:oleObj spid="_x0000_s111949" name="Slide" r:id="rId4" imgW="4494213" imgH="3370263" progId="PowerPoint.Slide.8">
                  <p:embed/>
                </p:oleObj>
              </mc:Choice>
              <mc:Fallback>
                <p:oleObj name="Slide" r:id="rId4" imgW="4494213" imgH="3370263"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03835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268" name="Text Box 6"/>
          <p:cNvSpPr txBox="1">
            <a:spLocks noChangeArrowheads="1"/>
          </p:cNvSpPr>
          <p:nvPr/>
        </p:nvSpPr>
        <p:spPr bwMode="auto">
          <a:xfrm>
            <a:off x="2819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$10,000</a:t>
            </a:r>
          </a:p>
        </p:txBody>
      </p:sp>
      <p:sp>
        <p:nvSpPr>
          <p:cNvPr id="11269" name="Text Box 7"/>
          <p:cNvSpPr txBox="1">
            <a:spLocks noChangeArrowheads="1"/>
          </p:cNvSpPr>
          <p:nvPr/>
        </p:nvSpPr>
        <p:spPr bwMode="auto">
          <a:xfrm>
            <a:off x="67818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#2</a:t>
            </a:r>
          </a:p>
        </p:txBody>
      </p:sp>
      <p:sp>
        <p:nvSpPr>
          <p:cNvPr id="11270" name="Text Box 8"/>
          <p:cNvSpPr txBox="1">
            <a:spLocks noChangeArrowheads="1"/>
          </p:cNvSpPr>
          <p:nvPr/>
        </p:nvSpPr>
        <p:spPr bwMode="auto">
          <a:xfrm>
            <a:off x="4953000" y="34290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$3,000</a:t>
            </a:r>
          </a:p>
        </p:txBody>
      </p:sp>
      <p:sp>
        <p:nvSpPr>
          <p:cNvPr id="11272" name="Text Box 10"/>
          <p:cNvSpPr txBox="1">
            <a:spLocks noChangeArrowheads="1"/>
          </p:cNvSpPr>
          <p:nvPr/>
        </p:nvSpPr>
        <p:spPr bwMode="auto">
          <a:xfrm>
            <a:off x="3048000" y="38703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8,000</a:t>
            </a:r>
          </a:p>
        </p:txBody>
      </p:sp>
      <p:sp>
        <p:nvSpPr>
          <p:cNvPr id="11273" name="Text Box 12"/>
          <p:cNvSpPr txBox="1">
            <a:spLocks noChangeArrowheads="1"/>
          </p:cNvSpPr>
          <p:nvPr/>
        </p:nvSpPr>
        <p:spPr bwMode="auto">
          <a:xfrm>
            <a:off x="381000" y="48006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Balance</a:t>
            </a:r>
          </a:p>
        </p:txBody>
      </p:sp>
      <p:sp>
        <p:nvSpPr>
          <p:cNvPr id="11274" name="Text Box 13"/>
          <p:cNvSpPr txBox="1">
            <a:spLocks noChangeArrowheads="1"/>
          </p:cNvSpPr>
          <p:nvPr/>
        </p:nvSpPr>
        <p:spPr bwMode="auto">
          <a:xfrm>
            <a:off x="3810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#1</a:t>
            </a:r>
          </a:p>
        </p:txBody>
      </p:sp>
      <p:sp>
        <p:nvSpPr>
          <p:cNvPr id="11275" name="Text Box 14"/>
          <p:cNvSpPr txBox="1">
            <a:spLocks noChangeArrowheads="1"/>
          </p:cNvSpPr>
          <p:nvPr/>
        </p:nvSpPr>
        <p:spPr bwMode="auto">
          <a:xfrm>
            <a:off x="381000" y="38703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#3</a:t>
            </a:r>
          </a:p>
        </p:txBody>
      </p:sp>
      <p:sp>
        <p:nvSpPr>
          <p:cNvPr id="11276" name="Text Box 15"/>
          <p:cNvSpPr txBox="1">
            <a:spLocks noChangeArrowheads="1"/>
          </p:cNvSpPr>
          <p:nvPr/>
        </p:nvSpPr>
        <p:spPr bwMode="auto">
          <a:xfrm>
            <a:off x="533400" y="1295400"/>
            <a:ext cx="7772400" cy="906463"/>
          </a:xfrm>
          <a:prstGeom prst="rect">
            <a:avLst/>
          </a:prstGeom>
          <a:solidFill>
            <a:schemeClr val="bg1"/>
          </a:solidFill>
          <a:ln>
            <a:noFill/>
          </a:ln>
          <a:effectLst/>
          <a:extLst>
            <a:ext uri="{91240B29-F687-4F45-9708-019B960494DF}">
              <a14:hiddenLine xmlns:a14="http://schemas.microsoft.com/office/drawing/2010/main" w="28575" cap="sq">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marL="1588" indent="11113">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10000"/>
              </a:spcBef>
              <a:buSzPct val="80000"/>
            </a:pPr>
            <a:r>
              <a:rPr lang="en-US" altLang="en-US" sz="2300" b="1" dirty="0">
                <a:latin typeface="Liberation Sans" panose="020B0604020202020204" pitchFamily="34" charset="0"/>
              </a:rPr>
              <a:t>If the sum of Debit entries are </a:t>
            </a:r>
            <a:r>
              <a:rPr lang="en-US" altLang="en-US" sz="2300" b="1" dirty="0">
                <a:solidFill>
                  <a:srgbClr val="CC0000"/>
                </a:solidFill>
                <a:latin typeface="Liberation Sans" panose="020B0604020202020204" pitchFamily="34" charset="0"/>
              </a:rPr>
              <a:t>greater than </a:t>
            </a:r>
            <a:r>
              <a:rPr lang="en-US" altLang="en-US" sz="2300" b="1" dirty="0">
                <a:latin typeface="Liberation Sans" panose="020B0604020202020204" pitchFamily="34" charset="0"/>
              </a:rPr>
              <a:t>the sum of Credit entries, the account will have a debit balance.</a:t>
            </a:r>
          </a:p>
        </p:txBody>
      </p:sp>
      <p:sp>
        <p:nvSpPr>
          <p:cNvPr id="258057" name="Text Box 9"/>
          <p:cNvSpPr txBox="1">
            <a:spLocks noChangeArrowheads="1"/>
          </p:cNvSpPr>
          <p:nvPr/>
        </p:nvSpPr>
        <p:spPr bwMode="auto">
          <a:xfrm>
            <a:off x="2715768" y="4800600"/>
            <a:ext cx="1792224" cy="400110"/>
          </a:xfrm>
          <a:prstGeom prst="rect">
            <a:avLst/>
          </a:prstGeom>
          <a:solidFill>
            <a:srgbClr val="F7F48B"/>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204913" algn="r"/>
              </a:tabLst>
              <a:defRPr sz="2400">
                <a:solidFill>
                  <a:schemeClr val="tx1"/>
                </a:solidFill>
                <a:latin typeface="Times New Roman" pitchFamily="18" charset="0"/>
              </a:defRPr>
            </a:lvl1pPr>
            <a:lvl2pPr marL="742950" indent="-285750">
              <a:tabLst>
                <a:tab pos="1204913" algn="r"/>
              </a:tabLst>
              <a:defRPr sz="2400">
                <a:solidFill>
                  <a:schemeClr val="tx1"/>
                </a:solidFill>
                <a:latin typeface="Times New Roman" pitchFamily="18" charset="0"/>
              </a:defRPr>
            </a:lvl2pPr>
            <a:lvl3pPr marL="1143000" indent="-228600">
              <a:tabLst>
                <a:tab pos="1204913" algn="r"/>
              </a:tabLst>
              <a:defRPr sz="2400">
                <a:solidFill>
                  <a:schemeClr val="tx1"/>
                </a:solidFill>
                <a:latin typeface="Times New Roman" pitchFamily="18" charset="0"/>
              </a:defRPr>
            </a:lvl3pPr>
            <a:lvl4pPr marL="1600200" indent="-228600">
              <a:tabLst>
                <a:tab pos="1204913" algn="r"/>
              </a:tabLst>
              <a:defRPr sz="2400">
                <a:solidFill>
                  <a:schemeClr val="tx1"/>
                </a:solidFill>
                <a:latin typeface="Times New Roman" pitchFamily="18" charset="0"/>
              </a:defRPr>
            </a:lvl4pPr>
            <a:lvl5pPr marL="2057400" indent="-228600">
              <a:tabLst>
                <a:tab pos="1204913" algn="r"/>
              </a:tabLst>
              <a:defRPr sz="2400">
                <a:solidFill>
                  <a:schemeClr val="tx1"/>
                </a:solidFill>
                <a:latin typeface="Times New Roman" pitchFamily="18" charset="0"/>
              </a:defRPr>
            </a:lvl5pPr>
            <a:lvl6pPr marL="2514600" indent="-228600" algn="ctr" eaLnBrk="0" fontAlgn="base" hangingPunct="0">
              <a:spcBef>
                <a:spcPct val="0"/>
              </a:spcBef>
              <a:spcAft>
                <a:spcPct val="0"/>
              </a:spcAft>
              <a:tabLst>
                <a:tab pos="1204913" algn="r"/>
              </a:tabLst>
              <a:defRPr sz="2400">
                <a:solidFill>
                  <a:schemeClr val="tx1"/>
                </a:solidFill>
                <a:latin typeface="Times New Roman" pitchFamily="18" charset="0"/>
              </a:defRPr>
            </a:lvl6pPr>
            <a:lvl7pPr marL="2971800" indent="-228600" algn="ctr" eaLnBrk="0" fontAlgn="base" hangingPunct="0">
              <a:spcBef>
                <a:spcPct val="0"/>
              </a:spcBef>
              <a:spcAft>
                <a:spcPct val="0"/>
              </a:spcAft>
              <a:tabLst>
                <a:tab pos="1204913" algn="r"/>
              </a:tabLst>
              <a:defRPr sz="2400">
                <a:solidFill>
                  <a:schemeClr val="tx1"/>
                </a:solidFill>
                <a:latin typeface="Times New Roman" pitchFamily="18" charset="0"/>
              </a:defRPr>
            </a:lvl7pPr>
            <a:lvl8pPr marL="3429000" indent="-228600" algn="ctr" eaLnBrk="0" fontAlgn="base" hangingPunct="0">
              <a:spcBef>
                <a:spcPct val="0"/>
              </a:spcBef>
              <a:spcAft>
                <a:spcPct val="0"/>
              </a:spcAft>
              <a:tabLst>
                <a:tab pos="1204913" algn="r"/>
              </a:tabLst>
              <a:defRPr sz="2400">
                <a:solidFill>
                  <a:schemeClr val="tx1"/>
                </a:solidFill>
                <a:latin typeface="Times New Roman" pitchFamily="18" charset="0"/>
              </a:defRPr>
            </a:lvl8pPr>
            <a:lvl9pPr marL="3886200" indent="-228600" algn="ctr" eaLnBrk="0" fontAlgn="base" hangingPunct="0">
              <a:spcBef>
                <a:spcPct val="0"/>
              </a:spcBef>
              <a:spcAft>
                <a:spcPct val="0"/>
              </a:spcAft>
              <a:tabLst>
                <a:tab pos="1204913" algn="r"/>
              </a:tabLst>
              <a:defRPr sz="2400">
                <a:solidFill>
                  <a:schemeClr val="tx1"/>
                </a:solidFill>
                <a:latin typeface="Times New Roman" pitchFamily="18" charset="0"/>
              </a:defRPr>
            </a:lvl9pPr>
          </a:lstStyle>
          <a:p>
            <a:pPr algn="l">
              <a:spcBef>
                <a:spcPct val="50000"/>
              </a:spcBef>
            </a:pPr>
            <a:r>
              <a:rPr lang="en-US" altLang="en-US" sz="2000" b="1" dirty="0">
                <a:solidFill>
                  <a:srgbClr val="990000"/>
                </a:solidFill>
                <a:latin typeface="Liberation Sans" panose="020B0604020202020204" pitchFamily="34" charset="0"/>
              </a:rPr>
              <a:t>	$15,000</a:t>
            </a:r>
          </a:p>
        </p:txBody>
      </p:sp>
      <p:sp>
        <p:nvSpPr>
          <p:cNvPr id="17" name="Rectangle 16"/>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8"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6065728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8057"/>
                                        </p:tgtEl>
                                        <p:attrNameLst>
                                          <p:attrName>style.visibility</p:attrName>
                                        </p:attrNameLst>
                                      </p:cBhvr>
                                      <p:to>
                                        <p:strVal val="visible"/>
                                      </p:to>
                                    </p:set>
                                    <p:animEffect transition="in" filter="wipe(left)">
                                      <p:cBhvr>
                                        <p:cTn id="7" dur="500"/>
                                        <p:tgtEl>
                                          <p:spTgt spid="258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7"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extLst>
              <p:ext uri="{D42A27DB-BD31-4B8C-83A1-F6EECF244321}">
                <p14:modId xmlns:p14="http://schemas.microsoft.com/office/powerpoint/2010/main" val="3813364277"/>
              </p:ext>
            </p:extLst>
          </p:nvPr>
        </p:nvGraphicFramePr>
        <p:xfrm>
          <a:off x="1905000" y="2038350"/>
          <a:ext cx="5334000" cy="4000500"/>
        </p:xfrm>
        <a:graphic>
          <a:graphicData uri="http://schemas.openxmlformats.org/presentationml/2006/ole">
            <mc:AlternateContent xmlns:mc="http://schemas.openxmlformats.org/markup-compatibility/2006">
              <mc:Choice xmlns:v="urn:schemas-microsoft-com:vml" Requires="v">
                <p:oleObj spid="_x0000_s112973" name="Slide" r:id="rId4" imgW="4494213" imgH="3370263" progId="PowerPoint.Slide.8">
                  <p:embed/>
                </p:oleObj>
              </mc:Choice>
              <mc:Fallback>
                <p:oleObj name="Slide" r:id="rId4" imgW="4494213" imgH="3370263" progId="PowerPoint.Slid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2038350"/>
                        <a:ext cx="5334000"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Text Box 4"/>
          <p:cNvSpPr txBox="1">
            <a:spLocks noChangeArrowheads="1"/>
          </p:cNvSpPr>
          <p:nvPr/>
        </p:nvSpPr>
        <p:spPr bwMode="auto">
          <a:xfrm>
            <a:off x="533400" y="1295400"/>
            <a:ext cx="7772400" cy="906463"/>
          </a:xfrm>
          <a:prstGeom prst="rect">
            <a:avLst/>
          </a:prstGeom>
          <a:solidFill>
            <a:schemeClr val="bg1"/>
          </a:solidFill>
          <a:ln>
            <a:noFill/>
          </a:ln>
          <a:effectLst/>
          <a:extLst>
            <a:ext uri="{91240B29-F687-4F45-9708-019B960494DF}">
              <a14:hiddenLine xmlns:a14="http://schemas.microsoft.com/office/drawing/2010/main" w="28575" cap="sq" algn="ctr">
                <a:solidFill>
                  <a:srgbClr val="003366"/>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marL="1588" indent="11113">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lnSpc>
                <a:spcPct val="115000"/>
              </a:lnSpc>
              <a:spcBef>
                <a:spcPct val="10000"/>
              </a:spcBef>
              <a:buSzPct val="80000"/>
            </a:pPr>
            <a:r>
              <a:rPr lang="en-US" altLang="en-US" sz="2300" b="1" dirty="0">
                <a:latin typeface="Liberation Sans" panose="020B0604020202020204" pitchFamily="34" charset="0"/>
              </a:rPr>
              <a:t>If the sum of Credit entries are </a:t>
            </a:r>
            <a:r>
              <a:rPr lang="en-US" altLang="en-US" sz="2300" b="1" dirty="0">
                <a:solidFill>
                  <a:srgbClr val="CC0000"/>
                </a:solidFill>
                <a:latin typeface="Liberation Sans" panose="020B0604020202020204" pitchFamily="34" charset="0"/>
              </a:rPr>
              <a:t>greater than </a:t>
            </a:r>
            <a:r>
              <a:rPr lang="en-US" altLang="en-US" sz="2300" b="1" dirty="0">
                <a:latin typeface="Liberation Sans" panose="020B0604020202020204" pitchFamily="34" charset="0"/>
              </a:rPr>
              <a:t>the sum of Debit entries, the account will have a credit balance.</a:t>
            </a:r>
          </a:p>
        </p:txBody>
      </p:sp>
      <p:sp>
        <p:nvSpPr>
          <p:cNvPr id="12293" name="Text Box 6"/>
          <p:cNvSpPr txBox="1">
            <a:spLocks noChangeArrowheads="1"/>
          </p:cNvSpPr>
          <p:nvPr/>
        </p:nvSpPr>
        <p:spPr bwMode="auto">
          <a:xfrm>
            <a:off x="2819400" y="342900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$10,000</a:t>
            </a:r>
          </a:p>
        </p:txBody>
      </p:sp>
      <p:sp>
        <p:nvSpPr>
          <p:cNvPr id="12294" name="Text Box 7"/>
          <p:cNvSpPr txBox="1">
            <a:spLocks noChangeArrowheads="1"/>
          </p:cNvSpPr>
          <p:nvPr/>
        </p:nvSpPr>
        <p:spPr bwMode="auto">
          <a:xfrm>
            <a:off x="67818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#2</a:t>
            </a:r>
          </a:p>
        </p:txBody>
      </p:sp>
      <p:sp>
        <p:nvSpPr>
          <p:cNvPr id="12295" name="Text Box 8"/>
          <p:cNvSpPr txBox="1">
            <a:spLocks noChangeArrowheads="1"/>
          </p:cNvSpPr>
          <p:nvPr/>
        </p:nvSpPr>
        <p:spPr bwMode="auto">
          <a:xfrm>
            <a:off x="4953000" y="3429000"/>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$3,000</a:t>
            </a:r>
          </a:p>
        </p:txBody>
      </p:sp>
      <p:sp>
        <p:nvSpPr>
          <p:cNvPr id="12297" name="Text Box 10"/>
          <p:cNvSpPr txBox="1">
            <a:spLocks noChangeArrowheads="1"/>
          </p:cNvSpPr>
          <p:nvPr/>
        </p:nvSpPr>
        <p:spPr bwMode="auto">
          <a:xfrm>
            <a:off x="4953000" y="3870325"/>
            <a:ext cx="106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r">
              <a:spcBef>
                <a:spcPct val="50000"/>
              </a:spcBef>
            </a:pPr>
            <a:r>
              <a:rPr lang="en-US" altLang="en-US" sz="2000" b="1" dirty="0">
                <a:latin typeface="Liberation Sans" panose="020B0604020202020204" pitchFamily="34" charset="0"/>
              </a:rPr>
              <a:t>8,000</a:t>
            </a:r>
          </a:p>
        </p:txBody>
      </p:sp>
      <p:sp>
        <p:nvSpPr>
          <p:cNvPr id="12298" name="Text Box 11"/>
          <p:cNvSpPr txBox="1">
            <a:spLocks noChangeArrowheads="1"/>
          </p:cNvSpPr>
          <p:nvPr/>
        </p:nvSpPr>
        <p:spPr bwMode="auto">
          <a:xfrm>
            <a:off x="6781800" y="3870325"/>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#3</a:t>
            </a:r>
          </a:p>
        </p:txBody>
      </p:sp>
      <p:sp>
        <p:nvSpPr>
          <p:cNvPr id="12299" name="Text Box 12"/>
          <p:cNvSpPr txBox="1">
            <a:spLocks noChangeArrowheads="1"/>
          </p:cNvSpPr>
          <p:nvPr/>
        </p:nvSpPr>
        <p:spPr bwMode="auto">
          <a:xfrm>
            <a:off x="381000" y="48006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Balance</a:t>
            </a:r>
          </a:p>
        </p:txBody>
      </p:sp>
      <p:sp>
        <p:nvSpPr>
          <p:cNvPr id="12300" name="Text Box 13"/>
          <p:cNvSpPr txBox="1">
            <a:spLocks noChangeArrowheads="1"/>
          </p:cNvSpPr>
          <p:nvPr/>
        </p:nvSpPr>
        <p:spPr bwMode="auto">
          <a:xfrm>
            <a:off x="381000" y="3429000"/>
            <a:ext cx="2209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lgn="l">
              <a:spcBef>
                <a:spcPct val="50000"/>
              </a:spcBef>
            </a:pPr>
            <a:r>
              <a:rPr lang="en-US" altLang="en-US" sz="2000" b="1" dirty="0">
                <a:latin typeface="Liberation Sans" panose="020B0604020202020204" pitchFamily="34" charset="0"/>
              </a:rPr>
              <a:t>Transaction #1</a:t>
            </a:r>
          </a:p>
        </p:txBody>
      </p:sp>
      <p:sp>
        <p:nvSpPr>
          <p:cNvPr id="17" name="Text Box 9"/>
          <p:cNvSpPr txBox="1">
            <a:spLocks noChangeArrowheads="1"/>
          </p:cNvSpPr>
          <p:nvPr/>
        </p:nvSpPr>
        <p:spPr bwMode="auto">
          <a:xfrm>
            <a:off x="4544568" y="4800600"/>
            <a:ext cx="1828800" cy="400110"/>
          </a:xfrm>
          <a:prstGeom prst="rect">
            <a:avLst/>
          </a:prstGeom>
          <a:solidFill>
            <a:srgbClr val="F7F48B"/>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1204913" algn="r"/>
              </a:tabLst>
              <a:defRPr sz="2400">
                <a:solidFill>
                  <a:schemeClr val="tx1"/>
                </a:solidFill>
                <a:latin typeface="Times New Roman" pitchFamily="18" charset="0"/>
              </a:defRPr>
            </a:lvl1pPr>
            <a:lvl2pPr marL="742950" indent="-285750">
              <a:tabLst>
                <a:tab pos="1204913" algn="r"/>
              </a:tabLst>
              <a:defRPr sz="2400">
                <a:solidFill>
                  <a:schemeClr val="tx1"/>
                </a:solidFill>
                <a:latin typeface="Times New Roman" pitchFamily="18" charset="0"/>
              </a:defRPr>
            </a:lvl2pPr>
            <a:lvl3pPr marL="1143000" indent="-228600">
              <a:tabLst>
                <a:tab pos="1204913" algn="r"/>
              </a:tabLst>
              <a:defRPr sz="2400">
                <a:solidFill>
                  <a:schemeClr val="tx1"/>
                </a:solidFill>
                <a:latin typeface="Times New Roman" pitchFamily="18" charset="0"/>
              </a:defRPr>
            </a:lvl3pPr>
            <a:lvl4pPr marL="1600200" indent="-228600">
              <a:tabLst>
                <a:tab pos="1204913" algn="r"/>
              </a:tabLst>
              <a:defRPr sz="2400">
                <a:solidFill>
                  <a:schemeClr val="tx1"/>
                </a:solidFill>
                <a:latin typeface="Times New Roman" pitchFamily="18" charset="0"/>
              </a:defRPr>
            </a:lvl4pPr>
            <a:lvl5pPr marL="2057400" indent="-228600">
              <a:tabLst>
                <a:tab pos="1204913" algn="r"/>
              </a:tabLst>
              <a:defRPr sz="2400">
                <a:solidFill>
                  <a:schemeClr val="tx1"/>
                </a:solidFill>
                <a:latin typeface="Times New Roman" pitchFamily="18" charset="0"/>
              </a:defRPr>
            </a:lvl5pPr>
            <a:lvl6pPr marL="2514600" indent="-228600" algn="ctr" eaLnBrk="0" fontAlgn="base" hangingPunct="0">
              <a:spcBef>
                <a:spcPct val="0"/>
              </a:spcBef>
              <a:spcAft>
                <a:spcPct val="0"/>
              </a:spcAft>
              <a:tabLst>
                <a:tab pos="1204913" algn="r"/>
              </a:tabLst>
              <a:defRPr sz="2400">
                <a:solidFill>
                  <a:schemeClr val="tx1"/>
                </a:solidFill>
                <a:latin typeface="Times New Roman" pitchFamily="18" charset="0"/>
              </a:defRPr>
            </a:lvl6pPr>
            <a:lvl7pPr marL="2971800" indent="-228600" algn="ctr" eaLnBrk="0" fontAlgn="base" hangingPunct="0">
              <a:spcBef>
                <a:spcPct val="0"/>
              </a:spcBef>
              <a:spcAft>
                <a:spcPct val="0"/>
              </a:spcAft>
              <a:tabLst>
                <a:tab pos="1204913" algn="r"/>
              </a:tabLst>
              <a:defRPr sz="2400">
                <a:solidFill>
                  <a:schemeClr val="tx1"/>
                </a:solidFill>
                <a:latin typeface="Times New Roman" pitchFamily="18" charset="0"/>
              </a:defRPr>
            </a:lvl7pPr>
            <a:lvl8pPr marL="3429000" indent="-228600" algn="ctr" eaLnBrk="0" fontAlgn="base" hangingPunct="0">
              <a:spcBef>
                <a:spcPct val="0"/>
              </a:spcBef>
              <a:spcAft>
                <a:spcPct val="0"/>
              </a:spcAft>
              <a:tabLst>
                <a:tab pos="1204913" algn="r"/>
              </a:tabLst>
              <a:defRPr sz="2400">
                <a:solidFill>
                  <a:schemeClr val="tx1"/>
                </a:solidFill>
                <a:latin typeface="Times New Roman" pitchFamily="18" charset="0"/>
              </a:defRPr>
            </a:lvl8pPr>
            <a:lvl9pPr marL="3886200" indent="-228600" algn="ctr" eaLnBrk="0" fontAlgn="base" hangingPunct="0">
              <a:spcBef>
                <a:spcPct val="0"/>
              </a:spcBef>
              <a:spcAft>
                <a:spcPct val="0"/>
              </a:spcAft>
              <a:tabLst>
                <a:tab pos="1204913" algn="r"/>
              </a:tabLst>
              <a:defRPr sz="2400">
                <a:solidFill>
                  <a:schemeClr val="tx1"/>
                </a:solidFill>
                <a:latin typeface="Times New Roman" pitchFamily="18" charset="0"/>
              </a:defRPr>
            </a:lvl9pPr>
          </a:lstStyle>
          <a:p>
            <a:pPr algn="l">
              <a:spcBef>
                <a:spcPct val="50000"/>
              </a:spcBef>
            </a:pPr>
            <a:r>
              <a:rPr lang="en-US" altLang="en-US" sz="2000" b="1" dirty="0">
                <a:solidFill>
                  <a:srgbClr val="990000"/>
                </a:solidFill>
                <a:latin typeface="Liberation Sans" panose="020B0604020202020204" pitchFamily="34" charset="0"/>
              </a:rPr>
              <a:t>	$</a:t>
            </a:r>
            <a:r>
              <a:rPr lang="en-US" altLang="en-US" sz="2000" b="1" dirty="0" smtClean="0">
                <a:solidFill>
                  <a:srgbClr val="990000"/>
                </a:solidFill>
                <a:latin typeface="Liberation Sans" panose="020B0604020202020204" pitchFamily="34" charset="0"/>
              </a:rPr>
              <a:t>1,000</a:t>
            </a:r>
            <a:endParaRPr lang="en-US" altLang="en-US" sz="2000" b="1" dirty="0">
              <a:solidFill>
                <a:srgbClr val="990000"/>
              </a:solidFill>
              <a:latin typeface="Liberation Sans" panose="020B0604020202020204" pitchFamily="34" charset="0"/>
            </a:endParaRPr>
          </a:p>
        </p:txBody>
      </p:sp>
      <p:sp>
        <p:nvSpPr>
          <p:cNvPr id="18" name="Rectangle 1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9"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4"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257668650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3886200" y="1371600"/>
            <a:ext cx="45720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solidFill>
                  <a:srgbClr val="000000"/>
                </a:solidFill>
                <a:miter lim="800000"/>
                <a:headEnd type="none" w="sm" len="sm"/>
                <a:tailEnd type="none" w="sm" len="sm"/>
              </a14:hiddenLine>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Assets</a:t>
            </a:r>
            <a:r>
              <a:rPr lang="en-US" altLang="en-US" sz="2100" dirty="0">
                <a:latin typeface="Liberation Sans" panose="020B0604020202020204" pitchFamily="34" charset="0"/>
              </a:rPr>
              <a:t> - Debits should exceed credits.</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Liabilities</a:t>
            </a:r>
            <a:r>
              <a:rPr lang="en-US" altLang="en-US" sz="2100" dirty="0">
                <a:latin typeface="Liberation Sans" panose="020B0604020202020204" pitchFamily="34" charset="0"/>
              </a:rPr>
              <a:t> – Credits should exceed debits. </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Normal balance</a:t>
            </a:r>
            <a:r>
              <a:rPr lang="en-US" altLang="en-US" sz="2100" dirty="0">
                <a:latin typeface="Liberation Sans" panose="020B0604020202020204" pitchFamily="34" charset="0"/>
              </a:rPr>
              <a:t> is on the increase side.</a:t>
            </a:r>
          </a:p>
        </p:txBody>
      </p:sp>
      <p:graphicFrame>
        <p:nvGraphicFramePr>
          <p:cNvPr id="9219" name="Object 5"/>
          <p:cNvGraphicFramePr>
            <a:graphicFrameLocks noChangeAspect="1"/>
          </p:cNvGraphicFramePr>
          <p:nvPr>
            <p:extLst>
              <p:ext uri="{D42A27DB-BD31-4B8C-83A1-F6EECF244321}">
                <p14:modId xmlns:p14="http://schemas.microsoft.com/office/powerpoint/2010/main" val="4003297954"/>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9922" name="Slide" r:id="rId4" imgW="4572064" imgH="3428891" progId="PowerPoint.Slide.8">
                  <p:embed/>
                </p:oleObj>
              </mc:Choice>
              <mc:Fallback>
                <p:oleObj name="Slide" r:id="rId4" imgW="4572064" imgH="3428891" progId="PowerPoint.Slid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14478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0" name="Object 6"/>
          <p:cNvGraphicFramePr>
            <a:graphicFrameLocks noChangeAspect="1"/>
          </p:cNvGraphicFramePr>
          <p:nvPr>
            <p:extLst>
              <p:ext uri="{D42A27DB-BD31-4B8C-83A1-F6EECF244321}">
                <p14:modId xmlns:p14="http://schemas.microsoft.com/office/powerpoint/2010/main" val="821983980"/>
              </p:ext>
            </p:extLst>
          </p:nvPr>
        </p:nvGraphicFramePr>
        <p:xfrm>
          <a:off x="762000" y="3886200"/>
          <a:ext cx="2743200" cy="2057400"/>
        </p:xfrm>
        <a:graphic>
          <a:graphicData uri="http://schemas.openxmlformats.org/presentationml/2006/ole">
            <mc:AlternateContent xmlns:mc="http://schemas.openxmlformats.org/markup-compatibility/2006">
              <mc:Choice xmlns:v="urn:schemas-microsoft-com:vml" Requires="v">
                <p:oleObj spid="_x0000_s9923" name="Slide" r:id="rId6" imgW="4572064" imgH="3428891" progId="PowerPoint.Slide.8">
                  <p:embed/>
                </p:oleObj>
              </mc:Choice>
              <mc:Fallback>
                <p:oleObj name="Slide" r:id="rId6" imgW="4572064" imgH="3428891" progId="PowerPoint.Slide.8">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0" y="38862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9222" name="Line 8"/>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7"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3886200" y="1371600"/>
            <a:ext cx="5029200" cy="1805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cap="sq"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a:defRPr sz="2400">
                <a:solidFill>
                  <a:schemeClr val="tx1"/>
                </a:solidFill>
                <a:latin typeface="Comic Sans MS" pitchFamily="66" charset="0"/>
              </a:defRPr>
            </a:lvl1pPr>
            <a:lvl2pPr marL="742950" indent="-285750">
              <a:defRPr sz="2400">
                <a:solidFill>
                  <a:schemeClr val="tx1"/>
                </a:solidFill>
                <a:latin typeface="Comic Sans MS" pitchFamily="66" charset="0"/>
              </a:defRPr>
            </a:lvl2pPr>
            <a:lvl3pPr marL="1143000" indent="-228600">
              <a:defRPr sz="2400">
                <a:solidFill>
                  <a:schemeClr val="tx1"/>
                </a:solidFill>
                <a:latin typeface="Comic Sans MS" pitchFamily="66" charset="0"/>
              </a:defRPr>
            </a:lvl3pPr>
            <a:lvl4pPr marL="1600200" indent="-228600">
              <a:defRPr sz="2400">
                <a:solidFill>
                  <a:schemeClr val="tx1"/>
                </a:solidFill>
                <a:latin typeface="Comic Sans MS" pitchFamily="66" charset="0"/>
              </a:defRPr>
            </a:lvl4pPr>
            <a:lvl5pPr marL="2057400" indent="-228600">
              <a:defRPr sz="2400">
                <a:solidFill>
                  <a:schemeClr val="tx1"/>
                </a:solidFill>
                <a:latin typeface="Comic Sans MS" pitchFamily="66" charset="0"/>
              </a:defRPr>
            </a:lvl5pPr>
            <a:lvl6pPr marL="2514600" indent="-228600" algn="ctr" eaLnBrk="0" fontAlgn="base" hangingPunct="0">
              <a:spcBef>
                <a:spcPct val="0"/>
              </a:spcBef>
              <a:spcAft>
                <a:spcPct val="0"/>
              </a:spcAft>
              <a:defRPr sz="2400">
                <a:solidFill>
                  <a:schemeClr val="tx1"/>
                </a:solidFill>
                <a:latin typeface="Comic Sans MS" pitchFamily="66" charset="0"/>
              </a:defRPr>
            </a:lvl6pPr>
            <a:lvl7pPr marL="2971800" indent="-228600" algn="ctr" eaLnBrk="0" fontAlgn="base" hangingPunct="0">
              <a:spcBef>
                <a:spcPct val="0"/>
              </a:spcBef>
              <a:spcAft>
                <a:spcPct val="0"/>
              </a:spcAft>
              <a:defRPr sz="2400">
                <a:solidFill>
                  <a:schemeClr val="tx1"/>
                </a:solidFill>
                <a:latin typeface="Comic Sans MS" pitchFamily="66" charset="0"/>
              </a:defRPr>
            </a:lvl7pPr>
            <a:lvl8pPr marL="3429000" indent="-228600" algn="ctr" eaLnBrk="0" fontAlgn="base" hangingPunct="0">
              <a:spcBef>
                <a:spcPct val="0"/>
              </a:spcBef>
              <a:spcAft>
                <a:spcPct val="0"/>
              </a:spcAft>
              <a:defRPr sz="2400">
                <a:solidFill>
                  <a:schemeClr val="tx1"/>
                </a:solidFill>
                <a:latin typeface="Comic Sans MS" pitchFamily="66" charset="0"/>
              </a:defRPr>
            </a:lvl8pPr>
            <a:lvl9pPr marL="3886200" indent="-228600" algn="ctr" eaLnBrk="0" fontAlgn="base" hangingPunct="0">
              <a:spcBef>
                <a:spcPct val="0"/>
              </a:spcBef>
              <a:spcAft>
                <a:spcPct val="0"/>
              </a:spcAft>
              <a:defRPr sz="2400">
                <a:solidFill>
                  <a:schemeClr val="tx1"/>
                </a:solidFill>
                <a:latin typeface="Comic Sans MS" pitchFamily="66" charset="0"/>
              </a:defRPr>
            </a:lvl9pPr>
          </a:lstStyle>
          <a:p>
            <a:pPr algn="l">
              <a:lnSpc>
                <a:spcPct val="120000"/>
              </a:lnSpc>
              <a:spcBef>
                <a:spcPct val="50000"/>
              </a:spcBef>
              <a:buClr>
                <a:srgbClr val="CC0000"/>
              </a:buClr>
              <a:buSzPct val="80000"/>
              <a:buFont typeface="Wingdings" pitchFamily="2" charset="2"/>
              <a:buChar char="u"/>
            </a:pPr>
            <a:r>
              <a:rPr lang="en-US" altLang="en-US" sz="2100" b="1" dirty="0" smtClean="0">
                <a:latin typeface="Liberation Sans" panose="020B0604020202020204" pitchFamily="34" charset="0"/>
              </a:rPr>
              <a:t>Issuance of share capital</a:t>
            </a:r>
            <a:r>
              <a:rPr lang="en-US" altLang="en-US" sz="2100" dirty="0" smtClean="0">
                <a:solidFill>
                  <a:srgbClr val="000000"/>
                </a:solidFill>
                <a:latin typeface="Liberation Sans" panose="020B0604020202020204" pitchFamily="34" charset="0"/>
              </a:rPr>
              <a:t> </a:t>
            </a:r>
            <a:r>
              <a:rPr lang="en-US" altLang="en-US" sz="2100" dirty="0">
                <a:solidFill>
                  <a:srgbClr val="000000"/>
                </a:solidFill>
                <a:latin typeface="Liberation Sans" panose="020B0604020202020204" pitchFamily="34" charset="0"/>
              </a:rPr>
              <a:t>and </a:t>
            </a:r>
            <a:r>
              <a:rPr lang="en-US" altLang="en-US" sz="2100" b="1" dirty="0">
                <a:latin typeface="Liberation Sans" panose="020B0604020202020204" pitchFamily="34" charset="0"/>
              </a:rPr>
              <a:t>revenues</a:t>
            </a:r>
            <a:r>
              <a:rPr lang="en-US" altLang="en-US" sz="2100" dirty="0">
                <a:solidFill>
                  <a:srgbClr val="000000"/>
                </a:solidFill>
                <a:latin typeface="Liberation Sans" panose="020B0604020202020204" pitchFamily="34" charset="0"/>
              </a:rPr>
              <a:t> increase </a:t>
            </a:r>
            <a:r>
              <a:rPr lang="en-US" altLang="en-US" sz="2100" dirty="0" smtClean="0">
                <a:solidFill>
                  <a:srgbClr val="000000"/>
                </a:solidFill>
                <a:latin typeface="Liberation Sans" panose="020B0604020202020204" pitchFamily="34" charset="0"/>
              </a:rPr>
              <a:t>equity </a:t>
            </a:r>
            <a:r>
              <a:rPr lang="en-US" altLang="en-US" sz="2100" dirty="0">
                <a:solidFill>
                  <a:srgbClr val="000000"/>
                </a:solidFill>
                <a:latin typeface="Liberation Sans" panose="020B0604020202020204" pitchFamily="34" charset="0"/>
              </a:rPr>
              <a:t>(credit). </a:t>
            </a:r>
          </a:p>
          <a:p>
            <a:pPr algn="l">
              <a:lnSpc>
                <a:spcPct val="120000"/>
              </a:lnSpc>
              <a:spcBef>
                <a:spcPct val="50000"/>
              </a:spcBef>
              <a:buClr>
                <a:srgbClr val="CC0000"/>
              </a:buClr>
              <a:buSzPct val="80000"/>
              <a:buFont typeface="Wingdings" pitchFamily="2" charset="2"/>
              <a:buChar char="u"/>
            </a:pPr>
            <a:r>
              <a:rPr lang="en-US" altLang="en-US" sz="2100" b="1" dirty="0">
                <a:latin typeface="Liberation Sans" panose="020B0604020202020204" pitchFamily="34" charset="0"/>
              </a:rPr>
              <a:t>Dividends</a:t>
            </a:r>
            <a:r>
              <a:rPr lang="en-US" altLang="en-US" sz="2100" dirty="0">
                <a:solidFill>
                  <a:srgbClr val="000000"/>
                </a:solidFill>
                <a:latin typeface="Liberation Sans" panose="020B0604020202020204" pitchFamily="34" charset="0"/>
              </a:rPr>
              <a:t> and </a:t>
            </a:r>
            <a:r>
              <a:rPr lang="en-US" altLang="en-US" sz="2100" b="1" dirty="0">
                <a:latin typeface="Liberation Sans" panose="020B0604020202020204" pitchFamily="34" charset="0"/>
              </a:rPr>
              <a:t>expenses</a:t>
            </a:r>
            <a:r>
              <a:rPr lang="en-US" altLang="en-US" sz="2100" dirty="0">
                <a:solidFill>
                  <a:srgbClr val="000000"/>
                </a:solidFill>
                <a:latin typeface="Liberation Sans" panose="020B0604020202020204" pitchFamily="34" charset="0"/>
              </a:rPr>
              <a:t> decrease </a:t>
            </a:r>
            <a:r>
              <a:rPr lang="en-US" altLang="en-US" sz="2100" dirty="0" smtClean="0">
                <a:solidFill>
                  <a:srgbClr val="000000"/>
                </a:solidFill>
                <a:latin typeface="Liberation Sans" panose="020B0604020202020204" pitchFamily="34" charset="0"/>
              </a:rPr>
              <a:t>equity </a:t>
            </a:r>
            <a:r>
              <a:rPr lang="en-US" altLang="en-US" sz="2100" dirty="0">
                <a:solidFill>
                  <a:srgbClr val="000000"/>
                </a:solidFill>
                <a:latin typeface="Liberation Sans" panose="020B0604020202020204" pitchFamily="34" charset="0"/>
              </a:rPr>
              <a:t>(debit).</a:t>
            </a:r>
          </a:p>
        </p:txBody>
      </p:sp>
      <p:graphicFrame>
        <p:nvGraphicFramePr>
          <p:cNvPr id="182276" name="Object 4"/>
          <p:cNvGraphicFramePr>
            <a:graphicFrameLocks noChangeAspect="1"/>
          </p:cNvGraphicFramePr>
          <p:nvPr>
            <p:extLst>
              <p:ext uri="{D42A27DB-BD31-4B8C-83A1-F6EECF244321}">
                <p14:modId xmlns:p14="http://schemas.microsoft.com/office/powerpoint/2010/main" val="2854725828"/>
              </p:ext>
            </p:extLst>
          </p:nvPr>
        </p:nvGraphicFramePr>
        <p:xfrm>
          <a:off x="228600" y="4114800"/>
          <a:ext cx="2743200" cy="2057400"/>
        </p:xfrm>
        <a:graphic>
          <a:graphicData uri="http://schemas.openxmlformats.org/presentationml/2006/ole">
            <mc:AlternateContent xmlns:mc="http://schemas.openxmlformats.org/markup-compatibility/2006">
              <mc:Choice xmlns:v="urn:schemas-microsoft-com:vml" Requires="v">
                <p:oleObj spid="_x0000_s116478" name="Slide" r:id="rId4" imgW="4444124" imgH="3333140" progId="PowerPoint.Slide.8">
                  <p:embed/>
                </p:oleObj>
              </mc:Choice>
              <mc:Fallback>
                <p:oleObj name="Slide" r:id="rId4" imgW="4444124" imgH="3333140" progId="PowerPoint.Slide.8">
                  <p:embed/>
                  <p:pic>
                    <p:nvPicPr>
                      <p:cNvPr id="0" name=""/>
                      <p:cNvPicPr>
                        <a:picLocks noChangeAspect="1" noChangeArrowheads="1"/>
                      </p:cNvPicPr>
                      <p:nvPr/>
                    </p:nvPicPr>
                    <p:blipFill>
                      <a:blip r:embed="rId5"/>
                      <a:srcRect/>
                      <a:stretch>
                        <a:fillRect/>
                      </a:stretch>
                    </p:blipFill>
                    <p:spPr bwMode="auto">
                      <a:xfrm>
                        <a:off x="228600" y="4114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7" name="Object 5"/>
          <p:cNvGraphicFramePr>
            <a:graphicFrameLocks noChangeAspect="1"/>
          </p:cNvGraphicFramePr>
          <p:nvPr>
            <p:extLst>
              <p:ext uri="{D42A27DB-BD31-4B8C-83A1-F6EECF244321}">
                <p14:modId xmlns:p14="http://schemas.microsoft.com/office/powerpoint/2010/main" val="934736636"/>
              </p:ext>
            </p:extLst>
          </p:nvPr>
        </p:nvGraphicFramePr>
        <p:xfrm>
          <a:off x="6172200" y="4114800"/>
          <a:ext cx="2743200" cy="2057400"/>
        </p:xfrm>
        <a:graphic>
          <a:graphicData uri="http://schemas.openxmlformats.org/presentationml/2006/ole">
            <mc:AlternateContent xmlns:mc="http://schemas.openxmlformats.org/markup-compatibility/2006">
              <mc:Choice xmlns:v="urn:schemas-microsoft-com:vml" Requires="v">
                <p:oleObj spid="_x0000_s116479" name="Slide" r:id="rId6" imgW="4572180" imgH="3429001" progId="PowerPoint.Slide.8">
                  <p:embed/>
                </p:oleObj>
              </mc:Choice>
              <mc:Fallback>
                <p:oleObj name="Slide" r:id="rId6" imgW="4572180" imgH="3429001" progId="PowerPoint.Slid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114800"/>
                        <a:ext cx="2743200" cy="2057400"/>
                      </a:xfrm>
                      <a:prstGeom prst="rect">
                        <a:avLst/>
                      </a:prstGeom>
                      <a:noFill/>
                      <a:ln w="2857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278" name="Object 6"/>
          <p:cNvGraphicFramePr>
            <a:graphicFrameLocks noChangeAspect="1"/>
          </p:cNvGraphicFramePr>
          <p:nvPr>
            <p:extLst>
              <p:ext uri="{D42A27DB-BD31-4B8C-83A1-F6EECF244321}">
                <p14:modId xmlns:p14="http://schemas.microsoft.com/office/powerpoint/2010/main" val="3179579858"/>
              </p:ext>
            </p:extLst>
          </p:nvPr>
        </p:nvGraphicFramePr>
        <p:xfrm>
          <a:off x="762000" y="1447800"/>
          <a:ext cx="2743200" cy="2057400"/>
        </p:xfrm>
        <a:graphic>
          <a:graphicData uri="http://schemas.openxmlformats.org/presentationml/2006/ole">
            <mc:AlternateContent xmlns:mc="http://schemas.openxmlformats.org/markup-compatibility/2006">
              <mc:Choice xmlns:v="urn:schemas-microsoft-com:vml" Requires="v">
                <p:oleObj spid="_x0000_s116480" name="Slide" r:id="rId8" imgW="4503287" imgH="3377049" progId="PowerPoint.Slide.8">
                  <p:embed/>
                </p:oleObj>
              </mc:Choice>
              <mc:Fallback>
                <p:oleObj name="Slide" r:id="rId8" imgW="4503287" imgH="3377049" progId="PowerPoint.Slide.8">
                  <p:embed/>
                  <p:pic>
                    <p:nvPicPr>
                      <p:cNvPr id="0" name=""/>
                      <p:cNvPicPr>
                        <a:picLocks noChangeAspect="1" noChangeArrowheads="1"/>
                      </p:cNvPicPr>
                      <p:nvPr/>
                    </p:nvPicPr>
                    <p:blipFill>
                      <a:blip r:embed="rId9"/>
                      <a:srcRect/>
                      <a:stretch>
                        <a:fillRect/>
                      </a:stretch>
                    </p:blipFill>
                    <p:spPr bwMode="auto">
                      <a:xfrm>
                        <a:off x="762000" y="1447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79" name="AutoShape 7"/>
          <p:cNvSpPr>
            <a:spLocks/>
          </p:cNvSpPr>
          <p:nvPr/>
        </p:nvSpPr>
        <p:spPr bwMode="auto">
          <a:xfrm rot="5400000" flipH="1" flipV="1">
            <a:off x="4381500" y="-495300"/>
            <a:ext cx="381000" cy="8686800"/>
          </a:xfrm>
          <a:prstGeom prst="rightBrace">
            <a:avLst>
              <a:gd name="adj1" fmla="val 190000"/>
              <a:gd name="adj2" fmla="val 21745"/>
            </a:avLst>
          </a:prstGeom>
          <a:noFill/>
          <a:ln w="38100" cap="sq">
            <a:solidFill>
              <a:srgbClr val="800000"/>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latin typeface="Liberation Sans" panose="020B0604020202020204" pitchFamily="34" charset="0"/>
            </a:endParaRPr>
          </a:p>
        </p:txBody>
      </p:sp>
      <p:graphicFrame>
        <p:nvGraphicFramePr>
          <p:cNvPr id="182280" name="Object 8"/>
          <p:cNvGraphicFramePr>
            <a:graphicFrameLocks noChangeAspect="1"/>
          </p:cNvGraphicFramePr>
          <p:nvPr>
            <p:extLst>
              <p:ext uri="{D42A27DB-BD31-4B8C-83A1-F6EECF244321}">
                <p14:modId xmlns:p14="http://schemas.microsoft.com/office/powerpoint/2010/main" val="3179308553"/>
              </p:ext>
            </p:extLst>
          </p:nvPr>
        </p:nvGraphicFramePr>
        <p:xfrm>
          <a:off x="3200400" y="4114800"/>
          <a:ext cx="2743200" cy="2057400"/>
        </p:xfrm>
        <a:graphic>
          <a:graphicData uri="http://schemas.openxmlformats.org/presentationml/2006/ole">
            <mc:AlternateContent xmlns:mc="http://schemas.openxmlformats.org/markup-compatibility/2006">
              <mc:Choice xmlns:v="urn:schemas-microsoft-com:vml" Requires="v">
                <p:oleObj spid="_x0000_s116481" name="Slide" r:id="rId10" imgW="4572180" imgH="3429001" progId="PowerPoint.Slide.8">
                  <p:embed/>
                </p:oleObj>
              </mc:Choice>
              <mc:Fallback>
                <p:oleObj name="Slide" r:id="rId10" imgW="4572180" imgH="3429001" progId="PowerPoint.Slide.8">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4114800"/>
                        <a:ext cx="2743200" cy="2057400"/>
                      </a:xfrm>
                      <a:prstGeom prst="rect">
                        <a:avLst/>
                      </a:prstGeom>
                      <a:noFill/>
                      <a:ln w="28575" cap="sq">
                        <a:solidFill>
                          <a:schemeClr val="bg2"/>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284" name="Line 12"/>
          <p:cNvSpPr>
            <a:spLocks noChangeShapeType="1"/>
          </p:cNvSpPr>
          <p:nvPr/>
        </p:nvSpPr>
        <p:spPr bwMode="auto">
          <a:xfrm>
            <a:off x="304800" y="990600"/>
            <a:ext cx="8534400" cy="0"/>
          </a:xfrm>
          <a:prstGeom prst="line">
            <a:avLst/>
          </a:prstGeom>
          <a:noFill/>
          <a:ln w="571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latin typeface="Liberation Sans" panose="020B0604020202020204" pitchFamily="34" charset="0"/>
            </a:endParaRPr>
          </a:p>
        </p:txBody>
      </p:sp>
      <p:sp>
        <p:nvSpPr>
          <p:cNvPr id="11" name="Rectangle 7"/>
          <p:cNvSpPr>
            <a:spLocks noChangeArrowheads="1"/>
          </p:cNvSpPr>
          <p:nvPr/>
        </p:nvSpPr>
        <p:spPr bwMode="auto">
          <a:xfrm>
            <a:off x="533400" y="304800"/>
            <a:ext cx="7620000" cy="560388"/>
          </a:xfrm>
          <a:prstGeom prst="rect">
            <a:avLst/>
          </a:prstGeom>
          <a:noFill/>
          <a:ln w="63500">
            <a:noFill/>
            <a:miter lim="800000"/>
            <a:headEnd/>
            <a:tailEnd/>
          </a:ln>
          <a:effectLst/>
        </p:spPr>
        <p:txBody>
          <a:bodyPr vert="horz" wrap="square" lIns="90488" tIns="44450" rIns="90488" bIns="44450" numCol="1" anchor="ctr" anchorCtr="0" compatLnSpc="1">
            <a:prstTxWarp prst="textNoShape">
              <a:avLst/>
            </a:prstTxWarp>
          </a:bodyPr>
          <a:lstStyle/>
          <a:p>
            <a:pPr algn="l"/>
            <a:r>
              <a:rPr lang="en-US" altLang="en-US" sz="3200" b="1" dirty="0">
                <a:solidFill>
                  <a:srgbClr val="CC0000"/>
                </a:solidFill>
                <a:latin typeface="Liberation Sans" panose="020B0604020202020204" pitchFamily="34" charset="0"/>
              </a:rPr>
              <a:t>Debits and Credits</a:t>
            </a:r>
          </a:p>
        </p:txBody>
      </p:sp>
      <p:sp>
        <p:nvSpPr>
          <p:cNvPr id="12" name="Text Box 5"/>
          <p:cNvSpPr txBox="1">
            <a:spLocks noChangeArrowheads="1"/>
          </p:cNvSpPr>
          <p:nvPr/>
        </p:nvSpPr>
        <p:spPr bwMode="auto">
          <a:xfrm>
            <a:off x="8077200" y="6369050"/>
            <a:ext cx="914400" cy="336550"/>
          </a:xfrm>
          <a:prstGeom prst="rect">
            <a:avLst/>
          </a:prstGeom>
          <a:solidFill>
            <a:schemeClr val="bg1"/>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a:defRPr b="1">
                <a:solidFill>
                  <a:schemeClr val="folHlink"/>
                </a:solidFill>
                <a:latin typeface="Comic Sans MS" pitchFamily="66" charset="0"/>
              </a:defRPr>
            </a:lvl1pPr>
            <a:lvl2pPr marL="742950" indent="-285750">
              <a:defRPr b="1">
                <a:solidFill>
                  <a:schemeClr val="folHlink"/>
                </a:solidFill>
                <a:latin typeface="Comic Sans MS" pitchFamily="66" charset="0"/>
              </a:defRPr>
            </a:lvl2pPr>
            <a:lvl3pPr marL="1143000" indent="-228600">
              <a:defRPr b="1">
                <a:solidFill>
                  <a:schemeClr val="folHlink"/>
                </a:solidFill>
                <a:latin typeface="Comic Sans MS" pitchFamily="66" charset="0"/>
              </a:defRPr>
            </a:lvl3pPr>
            <a:lvl4pPr marL="1600200" indent="-228600">
              <a:defRPr b="1">
                <a:solidFill>
                  <a:schemeClr val="folHlink"/>
                </a:solidFill>
                <a:latin typeface="Comic Sans MS" pitchFamily="66" charset="0"/>
              </a:defRPr>
            </a:lvl4pPr>
            <a:lvl5pPr marL="2057400" indent="-228600">
              <a:defRPr b="1">
                <a:solidFill>
                  <a:schemeClr val="folHlink"/>
                </a:solidFill>
                <a:latin typeface="Comic Sans MS" pitchFamily="66" charset="0"/>
              </a:defRPr>
            </a:lvl5pPr>
            <a:lvl6pPr marL="2514600" indent="-228600" algn="ctr" eaLnBrk="0" fontAlgn="base" hangingPunct="0">
              <a:spcBef>
                <a:spcPct val="0"/>
              </a:spcBef>
              <a:spcAft>
                <a:spcPct val="0"/>
              </a:spcAft>
              <a:defRPr b="1">
                <a:solidFill>
                  <a:schemeClr val="folHlink"/>
                </a:solidFill>
                <a:latin typeface="Comic Sans MS" pitchFamily="66" charset="0"/>
              </a:defRPr>
            </a:lvl6pPr>
            <a:lvl7pPr marL="2971800" indent="-228600" algn="ctr" eaLnBrk="0" fontAlgn="base" hangingPunct="0">
              <a:spcBef>
                <a:spcPct val="0"/>
              </a:spcBef>
              <a:spcAft>
                <a:spcPct val="0"/>
              </a:spcAft>
              <a:defRPr b="1">
                <a:solidFill>
                  <a:schemeClr val="folHlink"/>
                </a:solidFill>
                <a:latin typeface="Comic Sans MS" pitchFamily="66" charset="0"/>
              </a:defRPr>
            </a:lvl7pPr>
            <a:lvl8pPr marL="3429000" indent="-228600" algn="ctr" eaLnBrk="0" fontAlgn="base" hangingPunct="0">
              <a:spcBef>
                <a:spcPct val="0"/>
              </a:spcBef>
              <a:spcAft>
                <a:spcPct val="0"/>
              </a:spcAft>
              <a:defRPr b="1">
                <a:solidFill>
                  <a:schemeClr val="folHlink"/>
                </a:solidFill>
                <a:latin typeface="Comic Sans MS" pitchFamily="66" charset="0"/>
              </a:defRPr>
            </a:lvl8pPr>
            <a:lvl9pPr marL="3886200" indent="-228600" algn="ctr" eaLnBrk="0" fontAlgn="base" hangingPunct="0">
              <a:spcBef>
                <a:spcPct val="0"/>
              </a:spcBef>
              <a:spcAft>
                <a:spcPct val="0"/>
              </a:spcAft>
              <a:defRPr b="1">
                <a:solidFill>
                  <a:schemeClr val="folHlink"/>
                </a:solidFill>
                <a:latin typeface="Comic Sans MS" pitchFamily="66" charset="0"/>
              </a:defRPr>
            </a:lvl9pPr>
          </a:lstStyle>
          <a:p>
            <a:pPr algn="r">
              <a:spcBef>
                <a:spcPct val="50000"/>
              </a:spcBef>
            </a:pPr>
            <a:r>
              <a:rPr lang="en-US" altLang="en-US" sz="1600" i="1" dirty="0">
                <a:solidFill>
                  <a:schemeClr val="bg2"/>
                </a:solidFill>
                <a:latin typeface="Liberation Sans" panose="020B0604020202020204" pitchFamily="34" charset="0"/>
              </a:rPr>
              <a:t>LO </a:t>
            </a:r>
            <a:r>
              <a:rPr lang="en-US" altLang="en-US" sz="1600" i="1" dirty="0" smtClean="0">
                <a:solidFill>
                  <a:schemeClr val="bg2"/>
                </a:solidFill>
                <a:latin typeface="Liberation Sans" panose="020B0604020202020204" pitchFamily="34" charset="0"/>
              </a:rPr>
              <a:t>2</a:t>
            </a:r>
            <a:endParaRPr lang="en-US" altLang="en-US" sz="1600" i="1" dirty="0">
              <a:solidFill>
                <a:schemeClr val="bg2"/>
              </a:solidFill>
              <a:latin typeface="Liberation Sans" panose="020B0604020202020204" pitchFamily="34" charset="0"/>
            </a:endParaRPr>
          </a:p>
        </p:txBody>
      </p:sp>
    </p:spTree>
    <p:extLst>
      <p:ext uri="{BB962C8B-B14F-4D97-AF65-F5344CB8AC3E}">
        <p14:creationId xmlns:p14="http://schemas.microsoft.com/office/powerpoint/2010/main" val="3022563681"/>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movnglnc">
  <a:themeElements>
    <a:clrScheme name="">
      <a:dk1>
        <a:srgbClr val="000000"/>
      </a:dk1>
      <a:lt1>
        <a:srgbClr val="FFFFFF"/>
      </a:lt1>
      <a:dk2>
        <a:srgbClr val="0000FF"/>
      </a:dk2>
      <a:lt2>
        <a:srgbClr val="000000"/>
      </a:lt2>
      <a:accent1>
        <a:srgbClr val="00FFFF"/>
      </a:accent1>
      <a:accent2>
        <a:srgbClr val="FF0000"/>
      </a:accent2>
      <a:accent3>
        <a:srgbClr val="FFFFFF"/>
      </a:accent3>
      <a:accent4>
        <a:srgbClr val="000000"/>
      </a:accent4>
      <a:accent5>
        <a:srgbClr val="AAFFFF"/>
      </a:accent5>
      <a:accent6>
        <a:srgbClr val="E70000"/>
      </a:accent6>
      <a:hlink>
        <a:srgbClr val="000099"/>
      </a:hlink>
      <a:folHlink>
        <a:srgbClr val="000000"/>
      </a:folHlink>
    </a:clrScheme>
    <a:fontScheme name="movnglnc">
      <a:majorFont>
        <a:latin typeface="Comic Sans MS"/>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movnglnc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ovnglnc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ovnglnc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ovnglnc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ovnglnc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ovnglnc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ovnglnc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00FF"/>
    </a:dk2>
    <a:lt2>
      <a:srgbClr val="000000"/>
    </a:lt2>
    <a:accent1>
      <a:srgbClr val="000000"/>
    </a:accent1>
    <a:accent2>
      <a:srgbClr val="FF0000"/>
    </a:accent2>
    <a:accent3>
      <a:srgbClr val="FFFFFF"/>
    </a:accent3>
    <a:accent4>
      <a:srgbClr val="000000"/>
    </a:accent4>
    <a:accent5>
      <a:srgbClr val="AAAAAA"/>
    </a:accent5>
    <a:accent6>
      <a:srgbClr val="E70000"/>
    </a:accent6>
    <a:hlink>
      <a:srgbClr val="00FF00"/>
    </a:hlink>
    <a:folHlink>
      <a:srgbClr val="000000"/>
    </a:folHlink>
  </a:clrScheme>
</a:themeOverride>
</file>

<file path=docProps/app.xml><?xml version="1.0" encoding="utf-8"?>
<Properties xmlns="http://schemas.openxmlformats.org/officeDocument/2006/extended-properties" xmlns:vt="http://schemas.openxmlformats.org/officeDocument/2006/docPropsVTypes">
  <Template>C:\Program Files\Microsoft Office\Templates\1033\Company Handbook.pot</Template>
  <TotalTime>9992</TotalTime>
  <Pages>43</Pages>
  <Words>2693</Words>
  <Application>Microsoft Office PowerPoint</Application>
  <PresentationFormat>On-screen Show (4:3)</PresentationFormat>
  <Paragraphs>404</Paragraphs>
  <Slides>58</Slides>
  <Notes>57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58</vt:i4>
      </vt:variant>
    </vt:vector>
  </HeadingPairs>
  <TitlesOfParts>
    <vt:vector size="68" baseType="lpstr">
      <vt:lpstr>Arial Unicode MS</vt:lpstr>
      <vt:lpstr>Andalus</vt:lpstr>
      <vt:lpstr>Arial</vt:lpstr>
      <vt:lpstr>Comic Sans MS</vt:lpstr>
      <vt:lpstr>Constantia</vt:lpstr>
      <vt:lpstr>Liberation Sans</vt:lpstr>
      <vt:lpstr>Wingdings</vt:lpstr>
      <vt:lpstr>movnglnc</vt:lpstr>
      <vt:lpstr>Slide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Accounting and Accounting Standards</dc:title>
  <dc:creator>Coby Harmon</dc:creator>
  <cp:lastModifiedBy>sakirin</cp:lastModifiedBy>
  <cp:revision>1711</cp:revision>
  <cp:lastPrinted>1999-09-16T17:08:20Z</cp:lastPrinted>
  <dcterms:created xsi:type="dcterms:W3CDTF">1997-03-28T18:03:02Z</dcterms:created>
  <dcterms:modified xsi:type="dcterms:W3CDTF">2018-02-06T09:05:52Z</dcterms:modified>
</cp:coreProperties>
</file>